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2.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9"/>
  </p:notesMasterIdLst>
  <p:handoutMasterIdLst>
    <p:handoutMasterId r:id="rId70"/>
  </p:handoutMasterIdLst>
  <p:sldIdLst>
    <p:sldId id="261" r:id="rId3"/>
    <p:sldId id="333" r:id="rId4"/>
    <p:sldId id="334" r:id="rId5"/>
    <p:sldId id="265" r:id="rId6"/>
    <p:sldId id="273" r:id="rId7"/>
    <p:sldId id="297" r:id="rId8"/>
    <p:sldId id="298" r:id="rId9"/>
    <p:sldId id="272" r:id="rId10"/>
    <p:sldId id="335" r:id="rId11"/>
    <p:sldId id="274" r:id="rId12"/>
    <p:sldId id="336" r:id="rId13"/>
    <p:sldId id="337" r:id="rId14"/>
    <p:sldId id="338" r:id="rId15"/>
    <p:sldId id="339" r:id="rId16"/>
    <p:sldId id="278" r:id="rId17"/>
    <p:sldId id="340" r:id="rId18"/>
    <p:sldId id="279" r:id="rId19"/>
    <p:sldId id="280" r:id="rId20"/>
    <p:sldId id="281" r:id="rId21"/>
    <p:sldId id="282" r:id="rId22"/>
    <p:sldId id="341" r:id="rId23"/>
    <p:sldId id="283" r:id="rId24"/>
    <p:sldId id="342" r:id="rId25"/>
    <p:sldId id="343" r:id="rId26"/>
    <p:sldId id="344" r:id="rId27"/>
    <p:sldId id="287" r:id="rId28"/>
    <p:sldId id="345" r:id="rId29"/>
    <p:sldId id="346" r:id="rId30"/>
    <p:sldId id="347" r:id="rId31"/>
    <p:sldId id="348" r:id="rId32"/>
    <p:sldId id="284" r:id="rId33"/>
    <p:sldId id="349" r:id="rId34"/>
    <p:sldId id="290" r:id="rId35"/>
    <p:sldId id="351" r:id="rId36"/>
    <p:sldId id="350" r:id="rId37"/>
    <p:sldId id="352" r:id="rId38"/>
    <p:sldId id="353" r:id="rId39"/>
    <p:sldId id="354" r:id="rId40"/>
    <p:sldId id="355" r:id="rId41"/>
    <p:sldId id="357" r:id="rId42"/>
    <p:sldId id="356" r:id="rId43"/>
    <p:sldId id="358" r:id="rId44"/>
    <p:sldId id="291" r:id="rId45"/>
    <p:sldId id="293" r:id="rId46"/>
    <p:sldId id="294" r:id="rId47"/>
    <p:sldId id="295" r:id="rId48"/>
    <p:sldId id="359" r:id="rId49"/>
    <p:sldId id="296" r:id="rId50"/>
    <p:sldId id="299" r:id="rId51"/>
    <p:sldId id="360" r:id="rId52"/>
    <p:sldId id="301" r:id="rId53"/>
    <p:sldId id="300" r:id="rId54"/>
    <p:sldId id="304" r:id="rId55"/>
    <p:sldId id="305" r:id="rId56"/>
    <p:sldId id="306" r:id="rId57"/>
    <p:sldId id="307" r:id="rId58"/>
    <p:sldId id="308" r:id="rId59"/>
    <p:sldId id="309" r:id="rId60"/>
    <p:sldId id="310" r:id="rId61"/>
    <p:sldId id="313" r:id="rId62"/>
    <p:sldId id="314" r:id="rId63"/>
    <p:sldId id="315" r:id="rId64"/>
    <p:sldId id="316" r:id="rId65"/>
    <p:sldId id="324" r:id="rId66"/>
    <p:sldId id="362" r:id="rId67"/>
    <p:sldId id="330"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775" autoAdjust="0"/>
  </p:normalViewPr>
  <p:slideViewPr>
    <p:cSldViewPr snapToGrid="0">
      <p:cViewPr varScale="1">
        <p:scale>
          <a:sx n="66" d="100"/>
          <a:sy n="66" d="100"/>
        </p:scale>
        <p:origin x="858" y="60"/>
      </p:cViewPr>
      <p:guideLst>
        <p:guide pos="3840"/>
        <p:guide orient="horz" pos="2160"/>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pt-BR" smtClean="0"/>
              <a:pPr/>
              <a:t>16/12/2016</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pt-BR" smtClean="0"/>
              <a:pPr/>
              <a:t>‹nº›</a:t>
            </a:fld>
            <a:endParaRPr lang="pt-BR"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pt-BR" smtClean="0"/>
              <a:pPr/>
              <a:t>16/12/2016</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pt-BR" smtClean="0"/>
              <a:pPr/>
              <a:t>‹nº›</a:t>
            </a:fld>
            <a:endParaRPr lang="pt-BR"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[Saudação] a todos, é uma honra estar aqui no(a) [Local], inclusive, gostaria de agradecer o convite do(a) [organizador]. Bom, olá meu nome é Gabriel S. Kohlrausch e sou sócio/diretor na Empresa </a:t>
            </a:r>
            <a:r>
              <a:rPr lang="pt-BR" sz="1200" kern="1200" dirty="0" err="1">
                <a:solidFill>
                  <a:schemeClr val="tx1"/>
                </a:solidFill>
                <a:effectLst/>
                <a:latin typeface="+mn-lt"/>
                <a:ea typeface="+mn-ea"/>
                <a:cs typeface="+mn-cs"/>
              </a:rPr>
              <a:t>Society</a:t>
            </a:r>
            <a:r>
              <a:rPr lang="pt-BR" sz="1200" kern="1200" dirty="0">
                <a:solidFill>
                  <a:schemeClr val="tx1"/>
                </a:solidFill>
                <a:effectLst/>
                <a:latin typeface="+mn-lt"/>
                <a:ea typeface="+mn-ea"/>
                <a:cs typeface="+mn-cs"/>
              </a:rPr>
              <a:t> Tecnologia da Informação, empresa na qual sou responsável pela concepção de novos produtos e aplicação de novas tecnologias aos nossos produtos. Nossa empresa é especializada em desenvolvimento de software para Clubes e Associações e hoje mantemos um ERP para esse segmento. Paralelamente dou aulas de programação em cursos técnicos. Sou formado em técnico em eletrônica e graduado no curso sistemas para Internet, da Universidade </a:t>
            </a:r>
            <a:r>
              <a:rPr lang="pt-BR" sz="1200" kern="1200" dirty="0" err="1">
                <a:solidFill>
                  <a:schemeClr val="tx1"/>
                </a:solidFill>
                <a:effectLst/>
                <a:latin typeface="+mn-lt"/>
                <a:ea typeface="+mn-ea"/>
                <a:cs typeface="+mn-cs"/>
              </a:rPr>
              <a:t>Feevale</a:t>
            </a:r>
            <a:r>
              <a:rPr lang="pt-BR" sz="1200" kern="1200" dirty="0">
                <a:solidFill>
                  <a:schemeClr val="tx1"/>
                </a:solidFill>
                <a:effectLst/>
                <a:latin typeface="+mn-lt"/>
                <a:ea typeface="+mn-ea"/>
                <a:cs typeface="+mn-cs"/>
              </a:rPr>
              <a:t> e </a:t>
            </a:r>
            <a:r>
              <a:rPr lang="pt-BR" sz="1200" kern="1200" dirty="0" err="1">
                <a:solidFill>
                  <a:schemeClr val="tx1"/>
                </a:solidFill>
                <a:effectLst/>
                <a:latin typeface="+mn-lt"/>
                <a:ea typeface="+mn-ea"/>
                <a:cs typeface="+mn-cs"/>
              </a:rPr>
              <a:t>Pos-Graduado</a:t>
            </a:r>
            <a:r>
              <a:rPr lang="pt-BR" sz="1200" kern="1200" dirty="0">
                <a:solidFill>
                  <a:schemeClr val="tx1"/>
                </a:solidFill>
                <a:effectLst/>
                <a:latin typeface="+mn-lt"/>
                <a:ea typeface="+mn-ea"/>
                <a:cs typeface="+mn-cs"/>
              </a:rPr>
              <a:t> em Gestão de Tecnologia da Informação pela </a:t>
            </a:r>
            <a:r>
              <a:rPr lang="pt-BR" sz="1200" kern="1200" dirty="0" err="1">
                <a:solidFill>
                  <a:schemeClr val="tx1"/>
                </a:solidFill>
                <a:effectLst/>
                <a:latin typeface="+mn-lt"/>
                <a:ea typeface="+mn-ea"/>
                <a:cs typeface="+mn-cs"/>
              </a:rPr>
              <a:t>Unisinos</a:t>
            </a:r>
            <a:r>
              <a:rPr lang="pt-BR" sz="1200" kern="1200" dirty="0">
                <a:solidFill>
                  <a:schemeClr val="tx1"/>
                </a:solidFill>
                <a:effectLst/>
                <a:latin typeface="+mn-lt"/>
                <a:ea typeface="+mn-ea"/>
                <a:cs typeface="+mn-cs"/>
              </a:rPr>
              <a:t>.</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2</a:t>
            </a:fld>
            <a:endParaRPr lang="pt-BR" dirty="0"/>
          </a:p>
        </p:txBody>
      </p:sp>
    </p:spTree>
    <p:extLst>
      <p:ext uri="{BB962C8B-B14F-4D97-AF65-F5344CB8AC3E}">
        <p14:creationId xmlns:p14="http://schemas.microsoft.com/office/powerpoint/2010/main" val="3285534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Somente depois destas etapas, seria iniciada a etapa de construção, que quando concluída faríamos a entrega e por fim ficaríamos dando manutenção neste prédio conforme o tempo. Porém, e se durante a etapa de construção nosso cliente decidisse adicionar um andar apenas para garagem?</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11</a:t>
            </a:fld>
            <a:endParaRPr lang="pt-BR" dirty="0"/>
          </a:p>
        </p:txBody>
      </p:sp>
    </p:spTree>
    <p:extLst>
      <p:ext uri="{BB962C8B-B14F-4D97-AF65-F5344CB8AC3E}">
        <p14:creationId xmlns:p14="http://schemas.microsoft.com/office/powerpoint/2010/main" val="2470760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Ou depois de entregue nosso cliente pedisse para mover o prédio 20 metros para a direita pois, ele, não gostou da posição solar! Qualquer alteração no projeto depois da construção é quase inviável, por isso as etapas de análise e projeto do prédio devem ser muito bem-feitas, pois qualquer erro, coloca o projeto todo em risco. Outra coisa importante lembrar é que nestas etapas o cliente de alguma forma ou de outra consegue “visualizar” o seu prédio e então garantir que seus requisitos foram atendidos.</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12</a:t>
            </a:fld>
            <a:endParaRPr lang="pt-BR" dirty="0"/>
          </a:p>
        </p:txBody>
      </p:sp>
    </p:spTree>
    <p:extLst>
      <p:ext uri="{BB962C8B-B14F-4D97-AF65-F5344CB8AC3E}">
        <p14:creationId xmlns:p14="http://schemas.microsoft.com/office/powerpoint/2010/main" val="363323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As etapas do processo descrito na construção cível podem ser compradas as etapas de um ciclo de desenvolvimento de software definido pela Engenharia de software, ciclo conhecido como </a:t>
            </a:r>
            <a:r>
              <a:rPr lang="pt-BR" sz="1200" kern="1200" dirty="0" err="1">
                <a:solidFill>
                  <a:schemeClr val="tx1"/>
                </a:solidFill>
                <a:effectLst/>
                <a:latin typeface="+mn-lt"/>
                <a:ea typeface="+mn-ea"/>
                <a:cs typeface="+mn-cs"/>
              </a:rPr>
              <a:t>waterfall</a:t>
            </a:r>
            <a:r>
              <a:rPr lang="pt-BR" sz="1200" kern="1200" dirty="0">
                <a:solidFill>
                  <a:schemeClr val="tx1"/>
                </a:solidFill>
                <a:effectLst/>
                <a:latin typeface="+mn-lt"/>
                <a:ea typeface="+mn-ea"/>
                <a:cs typeface="+mn-cs"/>
              </a:rPr>
              <a:t>. Agora no desenvolvimento de software, sabemos que não funciona bem assim, o risco de fazer uma análise gigante, projetar todo o sistema, construir e no final entregar algo que o cliente não queria é altíssimo! </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13</a:t>
            </a:fld>
            <a:endParaRPr lang="pt-BR" dirty="0"/>
          </a:p>
        </p:txBody>
      </p:sp>
    </p:spTree>
    <p:extLst>
      <p:ext uri="{BB962C8B-B14F-4D97-AF65-F5344CB8AC3E}">
        <p14:creationId xmlns:p14="http://schemas.microsoft.com/office/powerpoint/2010/main" val="953513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As etapas do processo descrito na construção cível podem ser compradas as etapas de um ciclo de desenvolvimento de software definido pela Engenharia de software, ciclo conhecido como </a:t>
            </a:r>
            <a:r>
              <a:rPr lang="pt-BR" sz="1200" kern="1200" dirty="0" err="1">
                <a:solidFill>
                  <a:schemeClr val="tx1"/>
                </a:solidFill>
                <a:effectLst/>
                <a:latin typeface="+mn-lt"/>
                <a:ea typeface="+mn-ea"/>
                <a:cs typeface="+mn-cs"/>
              </a:rPr>
              <a:t>waterfall</a:t>
            </a:r>
            <a:r>
              <a:rPr lang="pt-BR" sz="1200" kern="1200" dirty="0">
                <a:solidFill>
                  <a:schemeClr val="tx1"/>
                </a:solidFill>
                <a:effectLst/>
                <a:latin typeface="+mn-lt"/>
                <a:ea typeface="+mn-ea"/>
                <a:cs typeface="+mn-cs"/>
              </a:rPr>
              <a:t>. Agora no desenvolvimento de software, sabemos que não funciona bem assim, o risco de fazer uma análise gigante, projetar todo o sistema, construir e no final entregar algo que o cliente não queria é altíssimo! </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14</a:t>
            </a:fld>
            <a:endParaRPr lang="pt-BR" dirty="0"/>
          </a:p>
        </p:txBody>
      </p:sp>
    </p:spTree>
    <p:extLst>
      <p:ext uri="{BB962C8B-B14F-4D97-AF65-F5344CB8AC3E}">
        <p14:creationId xmlns:p14="http://schemas.microsoft.com/office/powerpoint/2010/main" val="2673685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15</a:t>
            </a:fld>
            <a:endParaRPr lang="pt-BR" dirty="0"/>
          </a:p>
        </p:txBody>
      </p:sp>
    </p:spTree>
    <p:extLst>
      <p:ext uri="{BB962C8B-B14F-4D97-AF65-F5344CB8AC3E}">
        <p14:creationId xmlns:p14="http://schemas.microsoft.com/office/powerpoint/2010/main" val="288017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Tanto que hoje se fala muito em abordagens ágeis para desenvolvimento de software, e a engenharia de software trata como desenvolvimento em espiral ou processo </a:t>
            </a:r>
            <a:r>
              <a:rPr lang="pt-BR" sz="1200" kern="1200" dirty="0" err="1">
                <a:solidFill>
                  <a:schemeClr val="tx1"/>
                </a:solidFill>
                <a:effectLst/>
                <a:latin typeface="+mn-lt"/>
                <a:ea typeface="+mn-ea"/>
                <a:cs typeface="+mn-cs"/>
              </a:rPr>
              <a:t>rup</a:t>
            </a:r>
            <a:r>
              <a:rPr lang="pt-BR" sz="1200" kern="1200" dirty="0">
                <a:solidFill>
                  <a:schemeClr val="tx1"/>
                </a:solidFill>
                <a:effectLst/>
                <a:latin typeface="+mn-lt"/>
                <a:ea typeface="+mn-ea"/>
                <a:cs typeface="+mn-cs"/>
              </a:rPr>
              <a:t>, mas é assunto para outro momento. </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16</a:t>
            </a:fld>
            <a:endParaRPr lang="pt-BR" dirty="0"/>
          </a:p>
        </p:txBody>
      </p:sp>
    </p:spTree>
    <p:extLst>
      <p:ext uri="{BB962C8B-B14F-4D97-AF65-F5344CB8AC3E}">
        <p14:creationId xmlns:p14="http://schemas.microsoft.com/office/powerpoint/2010/main" val="1686714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Outra</a:t>
            </a:r>
            <a:r>
              <a:rPr lang="pt-BR" baseline="0" dirty="0"/>
              <a:t> grande </a:t>
            </a:r>
            <a:r>
              <a:rPr lang="pt-BR" sz="1200" kern="1200" dirty="0">
                <a:solidFill>
                  <a:schemeClr val="tx1"/>
                </a:solidFill>
                <a:effectLst/>
                <a:latin typeface="+mn-lt"/>
                <a:ea typeface="+mn-ea"/>
                <a:cs typeface="+mn-cs"/>
              </a:rPr>
              <a:t>Outro ponto importante, voltando ao nosso prédio, qual seria o custo para construirmos um prédio exatamente igual ao lado do que foi </a:t>
            </a:r>
            <a:r>
              <a:rPr lang="pt-BR" sz="1200" kern="1200" dirty="0" err="1">
                <a:solidFill>
                  <a:schemeClr val="tx1"/>
                </a:solidFill>
                <a:effectLst/>
                <a:latin typeface="+mn-lt"/>
                <a:ea typeface="+mn-ea"/>
                <a:cs typeface="+mn-cs"/>
              </a:rPr>
              <a:t>entregue?</a:t>
            </a:r>
            <a:r>
              <a:rPr lang="pt-BR" baseline="0" dirty="0" err="1"/>
              <a:t>diferença</a:t>
            </a:r>
            <a:r>
              <a:rPr lang="pt-BR" baseline="0" dirty="0"/>
              <a:t>....</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17</a:t>
            </a:fld>
            <a:endParaRPr lang="pt-BR" dirty="0"/>
          </a:p>
        </p:txBody>
      </p:sp>
    </p:spTree>
    <p:extLst>
      <p:ext uri="{BB962C8B-B14F-4D97-AF65-F5344CB8AC3E}">
        <p14:creationId xmlns:p14="http://schemas.microsoft.com/office/powerpoint/2010/main" val="851145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Contudo, quanto custa para fazermos outro software igual ao primeiro?</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18</a:t>
            </a:fld>
            <a:endParaRPr lang="pt-BR" dirty="0"/>
          </a:p>
        </p:txBody>
      </p:sp>
    </p:spTree>
    <p:extLst>
      <p:ext uri="{BB962C8B-B14F-4D97-AF65-F5344CB8AC3E}">
        <p14:creationId xmlns:p14="http://schemas.microsoft.com/office/powerpoint/2010/main" val="1311984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E se todo o código fonte fosse excluído e tivéssemos que codificar novamente, iriamos gastar a mesma quantia que o primeiro? Seria gasto o mesmo tempo ou entregaríamos mais rápido? Essa segunda versão seria mais funcional que a primeira? </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19</a:t>
            </a:fld>
            <a:endParaRPr lang="pt-BR" dirty="0"/>
          </a:p>
        </p:txBody>
      </p:sp>
    </p:spTree>
    <p:extLst>
      <p:ext uri="{BB962C8B-B14F-4D97-AF65-F5344CB8AC3E}">
        <p14:creationId xmlns:p14="http://schemas.microsoft.com/office/powerpoint/2010/main" val="1463178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Esses pontos salientam duas características fundamentais no processo de desenvolvimento de software, são elas aprendizado e feedback. </a:t>
            </a:r>
          </a:p>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20</a:t>
            </a:fld>
            <a:endParaRPr lang="pt-BR" dirty="0"/>
          </a:p>
        </p:txBody>
      </p:sp>
    </p:spTree>
    <p:extLst>
      <p:ext uri="{BB962C8B-B14F-4D97-AF65-F5344CB8AC3E}">
        <p14:creationId xmlns:p14="http://schemas.microsoft.com/office/powerpoint/2010/main" val="384331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Então, hoje gostaria de debater com vocês qual o papel do programador na qualidade de software, seja diretamente através de seu código ou indiretamente quando aplica algum conhecimento ou sugestão dentro do software entregue. Contudo antes, gostaria de entender um pouco o quanto estamos alinhados com alguns conceitos e termos. Primeiro, quantos aqui programam em ao menos uma linguagem? Quantos fazem isso profissionalmente? Quem não está familiarizado com desenvolvimento de software, ou seja, sobre o processo de desenvolvimento, analise, programação, testes? [CONFORME PARTICIPAÇÃO E REPOSTAS TRABALHAR MAIS].</a:t>
            </a:r>
          </a:p>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3</a:t>
            </a:fld>
            <a:endParaRPr lang="pt-BR" dirty="0"/>
          </a:p>
        </p:txBody>
      </p:sp>
    </p:spTree>
    <p:extLst>
      <p:ext uri="{BB962C8B-B14F-4D97-AF65-F5344CB8AC3E}">
        <p14:creationId xmlns:p14="http://schemas.microsoft.com/office/powerpoint/2010/main" val="971641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Esses pontos salientam duas características fundamentais no processo de desenvolvimento de software, são elas aprendizado e feedback</a:t>
            </a:r>
            <a:endParaRPr lang="pt-BR" dirty="0"/>
          </a:p>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21</a:t>
            </a:fld>
            <a:endParaRPr lang="pt-BR" dirty="0"/>
          </a:p>
        </p:txBody>
      </p:sp>
    </p:spTree>
    <p:extLst>
      <p:ext uri="{BB962C8B-B14F-4D97-AF65-F5344CB8AC3E}">
        <p14:creationId xmlns:p14="http://schemas.microsoft.com/office/powerpoint/2010/main" val="313521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Existe uma empresa X onde 5 programadores trabalham no desenvolvimento de um software para gerenciamento escolar. </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22</a:t>
            </a:fld>
            <a:endParaRPr lang="pt-BR" dirty="0"/>
          </a:p>
        </p:txBody>
      </p:sp>
    </p:spTree>
    <p:extLst>
      <p:ext uri="{BB962C8B-B14F-4D97-AF65-F5344CB8AC3E}">
        <p14:creationId xmlns:p14="http://schemas.microsoft.com/office/powerpoint/2010/main" val="2070701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Fazendo uma reflexão no final do primeiro ano o time percebeu que o cliente está muito satisfeito pois o cliente recebeu entregas constantes e um atraso quase inexistente nas entregas programadas. </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23</a:t>
            </a:fld>
            <a:endParaRPr lang="pt-BR" dirty="0"/>
          </a:p>
        </p:txBody>
      </p:sp>
    </p:spTree>
    <p:extLst>
      <p:ext uri="{BB962C8B-B14F-4D97-AF65-F5344CB8AC3E}">
        <p14:creationId xmlns:p14="http://schemas.microsoft.com/office/powerpoint/2010/main" val="1194633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Ao iniciar o segundo ano, o time, já possui uma lista de novas </a:t>
            </a:r>
            <a:r>
              <a:rPr lang="pt-BR" sz="1200" kern="1200" dirty="0" err="1">
                <a:solidFill>
                  <a:schemeClr val="tx1"/>
                </a:solidFill>
                <a:effectLst/>
                <a:latin typeface="+mn-lt"/>
                <a:ea typeface="+mn-ea"/>
                <a:cs typeface="+mn-cs"/>
              </a:rPr>
              <a:t>features</a:t>
            </a:r>
            <a:r>
              <a:rPr lang="pt-BR" sz="1200" kern="1200" dirty="0">
                <a:solidFill>
                  <a:schemeClr val="tx1"/>
                </a:solidFill>
                <a:effectLst/>
                <a:latin typeface="+mn-lt"/>
                <a:ea typeface="+mn-ea"/>
                <a:cs typeface="+mn-cs"/>
              </a:rPr>
              <a:t> em seu </a:t>
            </a:r>
            <a:r>
              <a:rPr lang="pt-BR" sz="1200" kern="1200" dirty="0" err="1">
                <a:solidFill>
                  <a:schemeClr val="tx1"/>
                </a:solidFill>
                <a:effectLst/>
                <a:latin typeface="+mn-lt"/>
                <a:ea typeface="+mn-ea"/>
                <a:cs typeface="+mn-cs"/>
              </a:rPr>
              <a:t>backlog</a:t>
            </a:r>
            <a:r>
              <a:rPr lang="pt-BR" sz="1200" kern="1200" dirty="0">
                <a:solidFill>
                  <a:schemeClr val="tx1"/>
                </a:solidFill>
                <a:effectLst/>
                <a:latin typeface="+mn-lt"/>
                <a:ea typeface="+mn-ea"/>
                <a:cs typeface="+mn-cs"/>
              </a:rPr>
              <a:t> e inicia o desenvolvimento delas utilizando a mesma metodologia do primeiro ano. Ao final do segundo, é feita outra retrospectiva e surpreendentemente constatou-se que o time entregou menos </a:t>
            </a:r>
            <a:r>
              <a:rPr lang="pt-BR" sz="1200" kern="1200" dirty="0" err="1">
                <a:solidFill>
                  <a:schemeClr val="tx1"/>
                </a:solidFill>
                <a:effectLst/>
                <a:latin typeface="+mn-lt"/>
                <a:ea typeface="+mn-ea"/>
                <a:cs typeface="+mn-cs"/>
              </a:rPr>
              <a:t>features</a:t>
            </a:r>
            <a:r>
              <a:rPr lang="pt-BR" sz="1200" kern="1200" dirty="0">
                <a:solidFill>
                  <a:schemeClr val="tx1"/>
                </a:solidFill>
                <a:effectLst/>
                <a:latin typeface="+mn-lt"/>
                <a:ea typeface="+mn-ea"/>
                <a:cs typeface="+mn-cs"/>
              </a:rPr>
              <a:t> que o ano anterior e pior tiveram um aumento no atraso das entregas que consequentemente gerou uma insatisfação maior do cliente.</a:t>
            </a:r>
          </a:p>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25</a:t>
            </a:fld>
            <a:endParaRPr lang="pt-BR" dirty="0"/>
          </a:p>
        </p:txBody>
      </p:sp>
    </p:spTree>
    <p:extLst>
      <p:ext uri="{BB962C8B-B14F-4D97-AF65-F5344CB8AC3E}">
        <p14:creationId xmlns:p14="http://schemas.microsoft.com/office/powerpoint/2010/main" val="2255444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Os diretores da empresa, ao olharem os números, percebem que existe um problema de produtividade, afinal foi entregue muito menos do que se planejou. Mediante a pressão que o cliente coloca a empresa resolve contratar mais programadores, afinal de contas temos um problema de produtividade.</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26</a:t>
            </a:fld>
            <a:endParaRPr lang="pt-BR" dirty="0"/>
          </a:p>
        </p:txBody>
      </p:sp>
    </p:spTree>
    <p:extLst>
      <p:ext uri="{BB962C8B-B14F-4D97-AF65-F5344CB8AC3E}">
        <p14:creationId xmlns:p14="http://schemas.microsoft.com/office/powerpoint/2010/main" val="116085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A diretoria da empresa, também decidiu acompanhar de perto os indicadores para saber se a produtividade iria melhorar e durante seis meses monitorando a situação, perceberam uma melhora nos indicadores e deixaram para fazer uma nova retrospectiva seis meses à frente.</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27</a:t>
            </a:fld>
            <a:endParaRPr lang="pt-BR" dirty="0"/>
          </a:p>
        </p:txBody>
      </p:sp>
    </p:spTree>
    <p:extLst>
      <p:ext uri="{BB962C8B-B14F-4D97-AF65-F5344CB8AC3E}">
        <p14:creationId xmlns:p14="http://schemas.microsoft.com/office/powerpoint/2010/main" val="2460401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Passado o prazo dado pela diretoria chega a hora da retrospectiva e novamente os indicadores voltam a ficar ruins, indicando que o time não conseguiu manter a produtividade esperada. </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29</a:t>
            </a:fld>
            <a:endParaRPr lang="pt-BR" dirty="0"/>
          </a:p>
        </p:txBody>
      </p:sp>
    </p:spTree>
    <p:extLst>
      <p:ext uri="{BB962C8B-B14F-4D97-AF65-F5344CB8AC3E}">
        <p14:creationId xmlns:p14="http://schemas.microsoft.com/office/powerpoint/2010/main" val="1355136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Diante deste cenário, a diretoria, começa a fazer uma reflexão mais profunda junto com os seus programadores e logo os programadores relatam que está cada vez mais difícil adicionar novas </a:t>
            </a:r>
            <a:r>
              <a:rPr lang="pt-BR" sz="1200" kern="1200" dirty="0" err="1">
                <a:solidFill>
                  <a:schemeClr val="tx1"/>
                </a:solidFill>
                <a:effectLst/>
                <a:latin typeface="+mn-lt"/>
                <a:ea typeface="+mn-ea"/>
                <a:cs typeface="+mn-cs"/>
              </a:rPr>
              <a:t>features</a:t>
            </a:r>
            <a:r>
              <a:rPr lang="pt-BR" sz="1200" kern="1200" dirty="0">
                <a:solidFill>
                  <a:schemeClr val="tx1"/>
                </a:solidFill>
                <a:effectLst/>
                <a:latin typeface="+mn-lt"/>
                <a:ea typeface="+mn-ea"/>
                <a:cs typeface="+mn-cs"/>
              </a:rPr>
              <a:t> no meio do código existe e para piorar reclamam que não é fácil entender o código que outro programador escreveu. </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30</a:t>
            </a:fld>
            <a:endParaRPr lang="pt-BR" dirty="0"/>
          </a:p>
        </p:txBody>
      </p:sp>
    </p:spTree>
    <p:extLst>
      <p:ext uri="{BB962C8B-B14F-4D97-AF65-F5344CB8AC3E}">
        <p14:creationId xmlns:p14="http://schemas.microsoft.com/office/powerpoint/2010/main" val="3875297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Outro programador comenta que na maioria das vezes que alguém altera um código existe acaba gerando mais problemas do que resolvendo</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31</a:t>
            </a:fld>
            <a:endParaRPr lang="pt-BR" dirty="0"/>
          </a:p>
        </p:txBody>
      </p:sp>
    </p:spTree>
    <p:extLst>
      <p:ext uri="{BB962C8B-B14F-4D97-AF65-F5344CB8AC3E}">
        <p14:creationId xmlns:p14="http://schemas.microsoft.com/office/powerpoint/2010/main" val="3611597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32</a:t>
            </a:fld>
            <a:endParaRPr lang="pt-BR" dirty="0"/>
          </a:p>
        </p:txBody>
      </p:sp>
    </p:spTree>
    <p:extLst>
      <p:ext uri="{BB962C8B-B14F-4D97-AF65-F5344CB8AC3E}">
        <p14:creationId xmlns:p14="http://schemas.microsoft.com/office/powerpoint/2010/main" val="3754046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a:solidFill>
                  <a:schemeClr val="tx1"/>
                </a:solidFill>
                <a:effectLst/>
                <a:latin typeface="+mn-lt"/>
                <a:ea typeface="+mn-ea"/>
                <a:cs typeface="+mn-cs"/>
              </a:rPr>
              <a:t>Então, hoje gostaria de debater com vocês qual o papel do programador na qualidade de software, seja diretamente através de seu código ou indiretamente quando aplica algum conhecimento ou sugestão dentro do software entregue</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4</a:t>
            </a:fld>
            <a:endParaRPr lang="pt-BR" dirty="0"/>
          </a:p>
        </p:txBody>
      </p:sp>
    </p:spTree>
    <p:extLst>
      <p:ext uri="{BB962C8B-B14F-4D97-AF65-F5344CB8AC3E}">
        <p14:creationId xmlns:p14="http://schemas.microsoft.com/office/powerpoint/2010/main" val="2661174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enfim, todos chegam a um culpado: Código Legado!</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33</a:t>
            </a:fld>
            <a:endParaRPr lang="pt-BR" dirty="0"/>
          </a:p>
        </p:txBody>
      </p:sp>
    </p:spTree>
    <p:extLst>
      <p:ext uri="{BB962C8B-B14F-4D97-AF65-F5344CB8AC3E}">
        <p14:creationId xmlns:p14="http://schemas.microsoft.com/office/powerpoint/2010/main" val="2617839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34</a:t>
            </a:fld>
            <a:endParaRPr lang="pt-BR" dirty="0"/>
          </a:p>
        </p:txBody>
      </p:sp>
    </p:spTree>
    <p:extLst>
      <p:ext uri="{BB962C8B-B14F-4D97-AF65-F5344CB8AC3E}">
        <p14:creationId xmlns:p14="http://schemas.microsoft.com/office/powerpoint/2010/main" val="58302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41</a:t>
            </a:fld>
            <a:endParaRPr lang="pt-BR" dirty="0"/>
          </a:p>
        </p:txBody>
      </p:sp>
    </p:spTree>
    <p:extLst>
      <p:ext uri="{BB962C8B-B14F-4D97-AF65-F5344CB8AC3E}">
        <p14:creationId xmlns:p14="http://schemas.microsoft.com/office/powerpoint/2010/main" val="3906433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43</a:t>
            </a:fld>
            <a:endParaRPr lang="pt-BR" dirty="0"/>
          </a:p>
        </p:txBody>
      </p:sp>
    </p:spTree>
    <p:extLst>
      <p:ext uri="{BB962C8B-B14F-4D97-AF65-F5344CB8AC3E}">
        <p14:creationId xmlns:p14="http://schemas.microsoft.com/office/powerpoint/2010/main" val="2169823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Essa história ajuda a refletir sobre algumas coisas. Primeiro o problema do legado poderia ser evitado? Segundo, será que o time poderia ter feito um código mais sustentável? Vocês se lembram que falei que desenvolvimento de software é aprendizado? Então porque este time não evolui com o passar do tempo?</a:t>
            </a:r>
            <a:endParaRPr lang="pt-BR" dirty="0"/>
          </a:p>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44</a:t>
            </a:fld>
            <a:endParaRPr lang="pt-BR" dirty="0"/>
          </a:p>
        </p:txBody>
      </p:sp>
    </p:spTree>
    <p:extLst>
      <p:ext uri="{BB962C8B-B14F-4D97-AF65-F5344CB8AC3E}">
        <p14:creationId xmlns:p14="http://schemas.microsoft.com/office/powerpoint/2010/main" val="1574994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Será que na verdade o time deixou de ser produtivo porque não adotou certos padrões de qualidade no código?</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45</a:t>
            </a:fld>
            <a:endParaRPr lang="pt-BR" dirty="0"/>
          </a:p>
        </p:txBody>
      </p:sp>
    </p:spTree>
    <p:extLst>
      <p:ext uri="{BB962C8B-B14F-4D97-AF65-F5344CB8AC3E}">
        <p14:creationId xmlns:p14="http://schemas.microsoft.com/office/powerpoint/2010/main" val="4287670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46</a:t>
            </a:fld>
            <a:endParaRPr lang="pt-BR" dirty="0"/>
          </a:p>
        </p:txBody>
      </p:sp>
    </p:spTree>
    <p:extLst>
      <p:ext uri="{BB962C8B-B14F-4D97-AF65-F5344CB8AC3E}">
        <p14:creationId xmlns:p14="http://schemas.microsoft.com/office/powerpoint/2010/main" val="1091916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48</a:t>
            </a:fld>
            <a:endParaRPr lang="pt-BR" dirty="0"/>
          </a:p>
        </p:txBody>
      </p:sp>
    </p:spTree>
    <p:extLst>
      <p:ext uri="{BB962C8B-B14F-4D97-AF65-F5344CB8AC3E}">
        <p14:creationId xmlns:p14="http://schemas.microsoft.com/office/powerpoint/2010/main" val="2173462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49</a:t>
            </a:fld>
            <a:endParaRPr lang="pt-BR" dirty="0"/>
          </a:p>
        </p:txBody>
      </p:sp>
    </p:spTree>
    <p:extLst>
      <p:ext uri="{BB962C8B-B14F-4D97-AF65-F5344CB8AC3E}">
        <p14:creationId xmlns:p14="http://schemas.microsoft.com/office/powerpoint/2010/main" val="322100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51</a:t>
            </a:fld>
            <a:endParaRPr lang="pt-BR" dirty="0"/>
          </a:p>
        </p:txBody>
      </p:sp>
    </p:spTree>
    <p:extLst>
      <p:ext uri="{BB962C8B-B14F-4D97-AF65-F5344CB8AC3E}">
        <p14:creationId xmlns:p14="http://schemas.microsoft.com/office/powerpoint/2010/main" val="1013792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Como podemos comparar dois desenvolvedores de software para descobrir quem é melhor? Quem me ajuda? [TENTAR BUSCAR RESPOSTAS COM TODOS]: Experiência, Velocidade de codificação, velocidade de entrega, complexidade de problemas que resolve, enfim, podemos criar uma lista bem significativa de indicadores que possam “quantificar” um programador para assim compara-lo com outro.</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5</a:t>
            </a:fld>
            <a:endParaRPr lang="pt-BR" dirty="0"/>
          </a:p>
        </p:txBody>
      </p:sp>
    </p:spTree>
    <p:extLst>
      <p:ext uri="{BB962C8B-B14F-4D97-AF65-F5344CB8AC3E}">
        <p14:creationId xmlns:p14="http://schemas.microsoft.com/office/powerpoint/2010/main" val="2360669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52</a:t>
            </a:fld>
            <a:endParaRPr lang="pt-BR" dirty="0"/>
          </a:p>
        </p:txBody>
      </p:sp>
    </p:spTree>
    <p:extLst>
      <p:ext uri="{BB962C8B-B14F-4D97-AF65-F5344CB8AC3E}">
        <p14:creationId xmlns:p14="http://schemas.microsoft.com/office/powerpoint/2010/main" val="571348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Portanto um profissional acima da média, deve ter</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53</a:t>
            </a:fld>
            <a:endParaRPr lang="pt-BR" dirty="0"/>
          </a:p>
        </p:txBody>
      </p:sp>
    </p:spTree>
    <p:extLst>
      <p:ext uri="{BB962C8B-B14F-4D97-AF65-F5344CB8AC3E}">
        <p14:creationId xmlns:p14="http://schemas.microsoft.com/office/powerpoint/2010/main" val="3078158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deve ter iniciativa (</a:t>
            </a:r>
            <a:r>
              <a:rPr lang="pt-BR" sz="1200" kern="1200" dirty="0" err="1">
                <a:solidFill>
                  <a:schemeClr val="tx1"/>
                </a:solidFill>
                <a:effectLst/>
                <a:latin typeface="+mn-lt"/>
                <a:ea typeface="+mn-ea"/>
                <a:cs typeface="+mn-cs"/>
              </a:rPr>
              <a:t>rafatorar</a:t>
            </a:r>
            <a:r>
              <a:rPr lang="pt-BR" sz="1200" kern="1200" dirty="0">
                <a:solidFill>
                  <a:schemeClr val="tx1"/>
                </a:solidFill>
                <a:effectLst/>
                <a:latin typeface="+mn-lt"/>
                <a:ea typeface="+mn-ea"/>
                <a:cs typeface="+mn-cs"/>
              </a:rPr>
              <a:t>), </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54</a:t>
            </a:fld>
            <a:endParaRPr lang="pt-BR" dirty="0"/>
          </a:p>
        </p:txBody>
      </p:sp>
    </p:spTree>
    <p:extLst>
      <p:ext uri="{BB962C8B-B14F-4D97-AF65-F5344CB8AC3E}">
        <p14:creationId xmlns:p14="http://schemas.microsoft.com/office/powerpoint/2010/main" val="2696530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código coletivo</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55</a:t>
            </a:fld>
            <a:endParaRPr lang="pt-BR" dirty="0"/>
          </a:p>
        </p:txBody>
      </p:sp>
    </p:spTree>
    <p:extLst>
      <p:ext uri="{BB962C8B-B14F-4D97-AF65-F5344CB8AC3E}">
        <p14:creationId xmlns:p14="http://schemas.microsoft.com/office/powerpoint/2010/main" val="720728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não da a resposta, faz a pergunta (</a:t>
            </a:r>
            <a:r>
              <a:rPr lang="pt-BR" sz="1200" kern="1200" dirty="0" err="1">
                <a:solidFill>
                  <a:schemeClr val="tx1"/>
                </a:solidFill>
                <a:effectLst/>
                <a:latin typeface="+mn-lt"/>
                <a:ea typeface="+mn-ea"/>
                <a:cs typeface="+mn-cs"/>
              </a:rPr>
              <a:t>coaching</a:t>
            </a:r>
            <a:r>
              <a:rPr lang="pt-BR" sz="1200" kern="1200" dirty="0">
                <a:solidFill>
                  <a:schemeClr val="tx1"/>
                </a:solidFill>
                <a:effectLst/>
                <a:latin typeface="+mn-lt"/>
                <a:ea typeface="+mn-ea"/>
                <a:cs typeface="+mn-cs"/>
              </a:rPr>
              <a:t>).</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56</a:t>
            </a:fld>
            <a:endParaRPr lang="pt-BR" dirty="0"/>
          </a:p>
        </p:txBody>
      </p:sp>
    </p:spTree>
    <p:extLst>
      <p:ext uri="{BB962C8B-B14F-4D97-AF65-F5344CB8AC3E}">
        <p14:creationId xmlns:p14="http://schemas.microsoft.com/office/powerpoint/2010/main" val="2608721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 aprende para compartilhar (não enterra o ouro), </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57</a:t>
            </a:fld>
            <a:endParaRPr lang="pt-BR" dirty="0"/>
          </a:p>
        </p:txBody>
      </p:sp>
    </p:spTree>
    <p:extLst>
      <p:ext uri="{BB962C8B-B14F-4D97-AF65-F5344CB8AC3E}">
        <p14:creationId xmlns:p14="http://schemas.microsoft.com/office/powerpoint/2010/main" val="2532003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busca a excelência</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58</a:t>
            </a:fld>
            <a:endParaRPr lang="pt-BR" dirty="0"/>
          </a:p>
        </p:txBody>
      </p:sp>
    </p:spTree>
    <p:extLst>
      <p:ext uri="{BB962C8B-B14F-4D97-AF65-F5344CB8AC3E}">
        <p14:creationId xmlns:p14="http://schemas.microsoft.com/office/powerpoint/2010/main" val="26807914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59</a:t>
            </a:fld>
            <a:endParaRPr lang="pt-BR" dirty="0"/>
          </a:p>
        </p:txBody>
      </p:sp>
    </p:spTree>
    <p:extLst>
      <p:ext uri="{BB962C8B-B14F-4D97-AF65-F5344CB8AC3E}">
        <p14:creationId xmlns:p14="http://schemas.microsoft.com/office/powerpoint/2010/main" val="3126775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Assim podemos concluir que desenvolvimento de software é aprendizado e assim devemos estar constantemente APRENDENDO coisas novas. Diariamente deveríamos nos perguntar</a:t>
            </a:r>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60</a:t>
            </a:fld>
            <a:endParaRPr lang="pt-BR" dirty="0"/>
          </a:p>
        </p:txBody>
      </p:sp>
    </p:spTree>
    <p:extLst>
      <p:ext uri="{BB962C8B-B14F-4D97-AF65-F5344CB8AC3E}">
        <p14:creationId xmlns:p14="http://schemas.microsoft.com/office/powerpoint/2010/main" val="3402064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Mas para nossa conversa de hoje, vamos tentar olhar apenas a dimensão qualidade do código feito pelos desenvolvedores, e considerando que essa medida, possa ser 0% equivalente a um código escrito por mil macacos e 100% um código impecável, tentem refletir qual seria o grau do código que vocês ou seu time faz? [TEMPO PARA REFLETIR] </a:t>
            </a:r>
          </a:p>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6</a:t>
            </a:fld>
            <a:endParaRPr lang="pt-BR" dirty="0"/>
          </a:p>
        </p:txBody>
      </p:sp>
    </p:spTree>
    <p:extLst>
      <p:ext uri="{BB962C8B-B14F-4D97-AF65-F5344CB8AC3E}">
        <p14:creationId xmlns:p14="http://schemas.microsoft.com/office/powerpoint/2010/main" val="2118144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Mas para nossa conversa de hoje, vamos tentar olhar apenas a dimensão qualidade do código feito pelos desenvolvedores, e considerando que essa medida, possa ser 0% equivalente a um código escrito por mil macacos e 100% um código impecável, tentem refletir qual seria o grau do código que vocês ou seu time faz? [TEMPO PARA REFLETIR] </a:t>
            </a:r>
          </a:p>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7</a:t>
            </a:fld>
            <a:endParaRPr lang="pt-BR" dirty="0"/>
          </a:p>
        </p:txBody>
      </p:sp>
    </p:spTree>
    <p:extLst>
      <p:ext uri="{BB962C8B-B14F-4D97-AF65-F5344CB8AC3E}">
        <p14:creationId xmlns:p14="http://schemas.microsoft.com/office/powerpoint/2010/main" val="74552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Contudo, essa medida pode passar muitas vezes desapercebida nas empresas e nos times e o impacto de não considerar esse indicador pode ser catastrófico no longo prazo. Muitas vezes utilizamos o método </a:t>
            </a:r>
            <a:r>
              <a:rPr lang="pt-BR" sz="1200" kern="1200" dirty="0" err="1">
                <a:solidFill>
                  <a:schemeClr val="tx1"/>
                </a:solidFill>
                <a:effectLst/>
                <a:latin typeface="+mn-lt"/>
                <a:ea typeface="+mn-ea"/>
                <a:cs typeface="+mn-cs"/>
              </a:rPr>
              <a:t>GoHorse</a:t>
            </a:r>
            <a:r>
              <a:rPr lang="pt-BR" sz="1200" kern="1200" dirty="0">
                <a:solidFill>
                  <a:schemeClr val="tx1"/>
                </a:solidFill>
                <a:effectLst/>
                <a:latin typeface="+mn-lt"/>
                <a:ea typeface="+mn-ea"/>
                <a:cs typeface="+mn-cs"/>
              </a:rPr>
              <a:t> para entregar uma funcionalidade, seja pelo prazo apertado, falta de requisitos ou qualquer outro motivo e entregar a funcionalidade sem uma qualidade adequada vamos pagar esse débito no futuro, pois quase inevitavelmente vamos ter que dar manutenção nesse código. O que eu quero dizer é que programar é fácil. Hoje existe muitas formas de apreendermos a programar, com uma certa dedicação fazemos isso muito rápido. Porém, quero que vocês reflitam, desenvolver um software não é apenas transformar café em código, quero dizer, sair digitando linhas e linhas! Na verdade, considero que programar é muito mais que código é na verdade entregar software funcional, com qualidade, no tempo certo e que possibilite uma evolução sustentável!</a:t>
            </a:r>
          </a:p>
          <a:p>
            <a:endParaRPr lang="pt-BR" baseline="0"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8</a:t>
            </a:fld>
            <a:endParaRPr lang="pt-BR" dirty="0"/>
          </a:p>
        </p:txBody>
      </p:sp>
    </p:spTree>
    <p:extLst>
      <p:ext uri="{BB962C8B-B14F-4D97-AF65-F5344CB8AC3E}">
        <p14:creationId xmlns:p14="http://schemas.microsoft.com/office/powerpoint/2010/main" val="3718582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Vamos segurar essa linha de raciocínio por um instante, prometo que volto aqui, mas precisamos alinhar outro conceito importante para completar nossa análise, este conceito é Engenharia de Software!</a:t>
            </a:r>
            <a:endParaRPr lang="pt-BR" baseline="0"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9</a:t>
            </a:fld>
            <a:endParaRPr lang="pt-BR" dirty="0"/>
          </a:p>
        </p:txBody>
      </p:sp>
    </p:spTree>
    <p:extLst>
      <p:ext uri="{BB962C8B-B14F-4D97-AF65-F5344CB8AC3E}">
        <p14:creationId xmlns:p14="http://schemas.microsoft.com/office/powerpoint/2010/main" val="252402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2869989-EB00-4EE7-BCB5-25BDC5BB29F8}" type="slidenum">
              <a:rPr lang="pt-BR" smtClean="0"/>
              <a:pPr/>
              <a:t>10</a:t>
            </a:fld>
            <a:endParaRPr lang="pt-BR" dirty="0"/>
          </a:p>
        </p:txBody>
      </p:sp>
    </p:spTree>
    <p:extLst>
      <p:ext uri="{BB962C8B-B14F-4D97-AF65-F5344CB8AC3E}">
        <p14:creationId xmlns:p14="http://schemas.microsoft.com/office/powerpoint/2010/main" val="3727818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grpSp>
        <p:nvGrpSpPr>
          <p:cNvPr id="5" name="Grupo 4"/>
          <p:cNvGrpSpPr/>
          <p:nvPr userDrawn="1"/>
        </p:nvGrpSpPr>
        <p:grpSpPr bwMode="hidden">
          <a:xfrm>
            <a:off x="-1" y="0"/>
            <a:ext cx="12192002" cy="6858000"/>
            <a:chOff x="-1" y="0"/>
            <a:chExt cx="12192002" cy="6858000"/>
          </a:xfrm>
        </p:grpSpPr>
        <p:cxnSp>
          <p:nvCxnSpPr>
            <p:cNvPr id="6" name="Conector Reto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to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o 22"/>
            <p:cNvGrpSpPr/>
            <p:nvPr userDrawn="1"/>
          </p:nvGrpSpPr>
          <p:grpSpPr bwMode="hidden">
            <a:xfrm>
              <a:off x="-1" y="0"/>
              <a:ext cx="12192001" cy="6858000"/>
              <a:chOff x="-1" y="0"/>
              <a:chExt cx="12192001" cy="6858000"/>
            </a:xfrm>
          </p:grpSpPr>
          <p:cxnSp>
            <p:nvCxnSpPr>
              <p:cNvPr id="41" name="Conector Reto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to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to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o 45"/>
              <p:cNvGrpSpPr/>
              <p:nvPr/>
            </p:nvGrpSpPr>
            <p:grpSpPr bwMode="hidden">
              <a:xfrm>
                <a:off x="6327885" y="0"/>
                <a:ext cx="5864115" cy="5898673"/>
                <a:chOff x="6327885" y="0"/>
                <a:chExt cx="5864115" cy="5898673"/>
              </a:xfrm>
            </p:grpSpPr>
            <p:cxnSp>
              <p:nvCxnSpPr>
                <p:cNvPr id="52" name="Conector Reto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ector Reto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ector Reto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ector Reto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Conector Reto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o 23"/>
            <p:cNvGrpSpPr/>
            <p:nvPr userDrawn="1"/>
          </p:nvGrpSpPr>
          <p:grpSpPr bwMode="hidden">
            <a:xfrm flipH="1">
              <a:off x="0" y="0"/>
              <a:ext cx="12192001" cy="6858000"/>
              <a:chOff x="-1" y="0"/>
              <a:chExt cx="12192001" cy="6858000"/>
            </a:xfrm>
          </p:grpSpPr>
          <p:cxnSp>
            <p:nvCxnSpPr>
              <p:cNvPr id="25" name="Conector Reto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Conector Reto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to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to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to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o 29"/>
              <p:cNvGrpSpPr/>
              <p:nvPr/>
            </p:nvGrpSpPr>
            <p:grpSpPr bwMode="hidden">
              <a:xfrm>
                <a:off x="6327885" y="0"/>
                <a:ext cx="5864115" cy="5898673"/>
                <a:chOff x="6327885" y="0"/>
                <a:chExt cx="5864115" cy="5898673"/>
              </a:xfrm>
            </p:grpSpPr>
            <p:cxnSp>
              <p:nvCxnSpPr>
                <p:cNvPr id="36" name="Conector Reto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to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Conector Reto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Conector Reto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Conector Reto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ector Reto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Reto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Reto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ítulo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pt-BR"/>
              <a:t>Clique para editar o título mestre</a:t>
            </a:r>
            <a:endParaRPr lang="pt-BR" dirty="0"/>
          </a:p>
        </p:txBody>
      </p:sp>
      <p:sp>
        <p:nvSpPr>
          <p:cNvPr id="3" name="Subtítulo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cxnSp>
        <p:nvCxnSpPr>
          <p:cNvPr id="58" name="Conector Reto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p:cNvSpPr>
            <a:spLocks noGrp="1"/>
          </p:cNvSpPr>
          <p:nvPr>
            <p:ph type="dt" sz="half" idx="10"/>
          </p:nvPr>
        </p:nvSpPr>
        <p:spPr/>
        <p:txBody>
          <a:bodyPr/>
          <a:lstStyle/>
          <a:p>
            <a:fld id="{384A29A4-78C8-47AB-BA06-22CB45938951}" type="datetime1">
              <a:rPr lang="pt-BR" smtClean="0"/>
              <a:pPr/>
              <a:t>16/12/2016</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E31375A4-56A4-47D6-9801-1991572033F7}" type="slidenum">
              <a:rPr lang="pt-BR" smtClean="0"/>
              <a:pPr/>
              <a:t>‹nº›</a:t>
            </a:fld>
            <a:endParaRPr lang="pt-BR"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209314" y="489856"/>
            <a:ext cx="1687286" cy="5301343"/>
          </a:xfrm>
        </p:spPr>
        <p:txBody>
          <a:bodyPr vert="eaVert"/>
          <a:lstStyle/>
          <a:p>
            <a:r>
              <a:rPr lang="pt-BR"/>
              <a:t>Clique para editar o título mestre</a:t>
            </a:r>
            <a:endParaRPr lang="pt-BR" dirty="0"/>
          </a:p>
        </p:txBody>
      </p:sp>
      <p:sp>
        <p:nvSpPr>
          <p:cNvPr id="3" name="Espaço Reservado para Texto Vertical 2"/>
          <p:cNvSpPr>
            <a:spLocks noGrp="1"/>
          </p:cNvSpPr>
          <p:nvPr>
            <p:ph type="body" orient="vert" idx="1"/>
          </p:nvPr>
        </p:nvSpPr>
        <p:spPr>
          <a:xfrm>
            <a:off x="1295399" y="489856"/>
            <a:ext cx="7587344" cy="5301343"/>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p:cNvSpPr>
            <a:spLocks noGrp="1"/>
          </p:cNvSpPr>
          <p:nvPr>
            <p:ph type="dt" sz="half" idx="10"/>
          </p:nvPr>
        </p:nvSpPr>
        <p:spPr/>
        <p:txBody>
          <a:bodyPr/>
          <a:lstStyle/>
          <a:p>
            <a:fld id="{E1ED4ACF-2D82-46F2-A8E9-23963AA34E86}" type="datetime1">
              <a:rPr lang="pt-BR" smtClean="0"/>
              <a:pPr/>
              <a:t>16/12/2016</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E31375A4-56A4-47D6-9801-1991572033F7}" type="slidenum">
              <a:rPr lang="pt-BR" smtClean="0"/>
              <a:pPr/>
              <a:t>‹nº›</a:t>
            </a:fld>
            <a:endParaRPr lang="pt-BR"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pt-BR" dirty="0"/>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p:cNvSpPr>
            <a:spLocks noGrp="1"/>
          </p:cNvSpPr>
          <p:nvPr>
            <p:ph type="dt" sz="half" idx="10"/>
          </p:nvPr>
        </p:nvSpPr>
        <p:spPr/>
        <p:txBody>
          <a:bodyPr/>
          <a:lstStyle/>
          <a:p>
            <a:fld id="{AE374B5B-21A0-4192-BF4C-38187F1A68D8}" type="datetime1">
              <a:rPr lang="pt-BR" smtClean="0"/>
              <a:pPr/>
              <a:t>16/12/2016</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E31375A4-56A4-47D6-9801-1991572033F7}" type="slidenum">
              <a:rPr lang="pt-BR" smtClean="0"/>
              <a:pPr/>
              <a:t>‹nº›</a:t>
            </a:fld>
            <a:endParaRPr lang="pt-BR"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grpSp>
        <p:nvGrpSpPr>
          <p:cNvPr id="7" name="Grupo 6"/>
          <p:cNvGrpSpPr/>
          <p:nvPr userDrawn="1"/>
        </p:nvGrpSpPr>
        <p:grpSpPr bwMode="hidden">
          <a:xfrm>
            <a:off x="-1" y="0"/>
            <a:ext cx="12192002" cy="6858000"/>
            <a:chOff x="-1" y="0"/>
            <a:chExt cx="12192002" cy="6858000"/>
          </a:xfrm>
        </p:grpSpPr>
        <p:cxnSp>
          <p:nvCxnSpPr>
            <p:cNvPr id="8" name="Conector Reto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to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to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o 23"/>
            <p:cNvGrpSpPr/>
            <p:nvPr userDrawn="1"/>
          </p:nvGrpSpPr>
          <p:grpSpPr bwMode="hidden">
            <a:xfrm>
              <a:off x="-1" y="0"/>
              <a:ext cx="12192001" cy="6858000"/>
              <a:chOff x="-1" y="0"/>
              <a:chExt cx="12192001" cy="6858000"/>
            </a:xfrm>
          </p:grpSpPr>
          <p:cxnSp>
            <p:nvCxnSpPr>
              <p:cNvPr id="42" name="Conector Reto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to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to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ector Reto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o 46"/>
              <p:cNvGrpSpPr/>
              <p:nvPr/>
            </p:nvGrpSpPr>
            <p:grpSpPr bwMode="hidden">
              <a:xfrm>
                <a:off x="6327885" y="0"/>
                <a:ext cx="5864115" cy="5898673"/>
                <a:chOff x="6327885" y="0"/>
                <a:chExt cx="5864115" cy="5898673"/>
              </a:xfrm>
            </p:grpSpPr>
            <p:cxnSp>
              <p:nvCxnSpPr>
                <p:cNvPr id="53" name="Conector Reto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ector Reto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ector Reto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ector Reto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Conector Reto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Conector Reto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o 24"/>
            <p:cNvGrpSpPr/>
            <p:nvPr userDrawn="1"/>
          </p:nvGrpSpPr>
          <p:grpSpPr bwMode="hidden">
            <a:xfrm flipH="1">
              <a:off x="0" y="0"/>
              <a:ext cx="12192001" cy="6858000"/>
              <a:chOff x="-1" y="0"/>
              <a:chExt cx="12192001" cy="6858000"/>
            </a:xfrm>
          </p:grpSpPr>
          <p:cxnSp>
            <p:nvCxnSpPr>
              <p:cNvPr id="26" name="Conector Reto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to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to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to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to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o 30"/>
              <p:cNvGrpSpPr/>
              <p:nvPr/>
            </p:nvGrpSpPr>
            <p:grpSpPr bwMode="hidden">
              <a:xfrm>
                <a:off x="6327885" y="0"/>
                <a:ext cx="5864115" cy="5898673"/>
                <a:chOff x="6327885" y="0"/>
                <a:chExt cx="5864115" cy="5898673"/>
              </a:xfrm>
            </p:grpSpPr>
            <p:cxnSp>
              <p:nvCxnSpPr>
                <p:cNvPr id="37" name="Conector Reto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to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ector Reto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ector Reto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ector Reto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Conector Reto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Reto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Reto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ítulo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pt-BR"/>
              <a:t>Clique para editar o título mestre</a:t>
            </a:r>
            <a:endParaRPr lang="pt-BR" dirty="0"/>
          </a:p>
        </p:txBody>
      </p:sp>
      <p:sp>
        <p:nvSpPr>
          <p:cNvPr id="3" name="Espaço Reservado para Texto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a:t>Clique para editar o texto mestre</a:t>
            </a:r>
          </a:p>
        </p:txBody>
      </p:sp>
      <p:cxnSp>
        <p:nvCxnSpPr>
          <p:cNvPr id="58" name="Conector Reto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pt-BR" dirty="0"/>
          </a:p>
        </p:txBody>
      </p:sp>
      <p:sp>
        <p:nvSpPr>
          <p:cNvPr id="3" name="Espaço Reservado para Conteúdo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Conteúdo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p:cNvSpPr>
            <a:spLocks noGrp="1"/>
          </p:cNvSpPr>
          <p:nvPr>
            <p:ph type="dt" sz="half" idx="10"/>
          </p:nvPr>
        </p:nvSpPr>
        <p:spPr/>
        <p:txBody>
          <a:bodyPr/>
          <a:lstStyle/>
          <a:p>
            <a:fld id="{33B5CF7C-B333-48E1-A4A6-83A3C8B73AC0}" type="datetime1">
              <a:rPr lang="pt-BR" smtClean="0"/>
              <a:pPr/>
              <a:t>16/12/2016</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E31375A4-56A4-47D6-9801-1991572033F7}" type="slidenum">
              <a:rPr lang="pt-BR" smtClean="0"/>
              <a:pPr/>
              <a:t>‹nº›</a:t>
            </a:fld>
            <a:endParaRPr lang="pt-BR"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pt-BR" dirty="0"/>
          </a:p>
        </p:txBody>
      </p:sp>
      <p:sp>
        <p:nvSpPr>
          <p:cNvPr id="3" name="Espaço Reservado para Texto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Texto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p:cNvSpPr>
            <a:spLocks noGrp="1"/>
          </p:cNvSpPr>
          <p:nvPr>
            <p:ph type="dt" sz="half" idx="10"/>
          </p:nvPr>
        </p:nvSpPr>
        <p:spPr/>
        <p:txBody>
          <a:bodyPr/>
          <a:lstStyle/>
          <a:p>
            <a:fld id="{AE320762-5CBF-4210-AB54-376B091119F8}" type="datetime1">
              <a:rPr lang="pt-BR" smtClean="0"/>
              <a:pPr/>
              <a:t>16/12/2016</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E31375A4-56A4-47D6-9801-1991572033F7}" type="slidenum">
              <a:rPr lang="pt-BR" smtClean="0"/>
              <a:pPr/>
              <a:t>‹nº›</a:t>
            </a:fld>
            <a:endParaRPr lang="pt-BR"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pt-BR" dirty="0"/>
          </a:p>
        </p:txBody>
      </p:sp>
      <p:sp>
        <p:nvSpPr>
          <p:cNvPr id="3" name="Espaço Reservado para Data 2"/>
          <p:cNvSpPr>
            <a:spLocks noGrp="1"/>
          </p:cNvSpPr>
          <p:nvPr>
            <p:ph type="dt" sz="half" idx="10"/>
          </p:nvPr>
        </p:nvSpPr>
        <p:spPr/>
        <p:txBody>
          <a:bodyPr/>
          <a:lstStyle/>
          <a:p>
            <a:fld id="{7F0DB371-BF5F-4058-A212-1A908E4D2674}" type="datetime1">
              <a:rPr lang="pt-BR" smtClean="0"/>
              <a:pPr/>
              <a:t>16/12/2016</a:t>
            </a:fld>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E31375A4-56A4-47D6-9801-1991572033F7}" type="slidenum">
              <a:rPr lang="pt-BR" smtClean="0"/>
              <a:pPr/>
              <a:t>‹nº›</a:t>
            </a:fld>
            <a:endParaRPr lang="pt-BR"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grpSp>
        <p:nvGrpSpPr>
          <p:cNvPr id="161" name="Grupo 160"/>
          <p:cNvGrpSpPr/>
          <p:nvPr userDrawn="1"/>
        </p:nvGrpSpPr>
        <p:grpSpPr bwMode="hidden">
          <a:xfrm>
            <a:off x="-1" y="0"/>
            <a:ext cx="12192002" cy="6858000"/>
            <a:chOff x="-1" y="0"/>
            <a:chExt cx="12192002" cy="6858000"/>
          </a:xfrm>
        </p:grpSpPr>
        <p:cxnSp>
          <p:nvCxnSpPr>
            <p:cNvPr id="162" name="Conector Reto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Conector Reto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Conector Reto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Conector Reto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Conector Reto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Conector Reto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Conector Reto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Conector Reto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Conector Reto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Conector Reto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Conector Reto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Conector Reto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Conector Reto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Conector Reto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Conector Reto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Conector Reto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o 177"/>
            <p:cNvGrpSpPr/>
            <p:nvPr userDrawn="1"/>
          </p:nvGrpSpPr>
          <p:grpSpPr bwMode="hidden">
            <a:xfrm>
              <a:off x="-1" y="0"/>
              <a:ext cx="12192001" cy="6858000"/>
              <a:chOff x="-1" y="0"/>
              <a:chExt cx="12192001" cy="6858000"/>
            </a:xfrm>
          </p:grpSpPr>
          <p:cxnSp>
            <p:nvCxnSpPr>
              <p:cNvPr id="196" name="Conector Reto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Conector Reto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Conector Reto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Conector Reto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Conector Reto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o 200"/>
              <p:cNvGrpSpPr/>
              <p:nvPr/>
            </p:nvGrpSpPr>
            <p:grpSpPr bwMode="hidden">
              <a:xfrm>
                <a:off x="6327885" y="0"/>
                <a:ext cx="5864115" cy="5898673"/>
                <a:chOff x="6327885" y="0"/>
                <a:chExt cx="5864115" cy="5898673"/>
              </a:xfrm>
            </p:grpSpPr>
            <p:cxnSp>
              <p:nvCxnSpPr>
                <p:cNvPr id="207" name="Conector Reto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Conector Reto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Conector Reto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Conector Reto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Conector Reto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Conector Reto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Conector Reto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Conector Reto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Conector Reto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Conector Reto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o 178"/>
            <p:cNvGrpSpPr/>
            <p:nvPr userDrawn="1"/>
          </p:nvGrpSpPr>
          <p:grpSpPr bwMode="hidden">
            <a:xfrm flipH="1">
              <a:off x="0" y="0"/>
              <a:ext cx="12192001" cy="6858000"/>
              <a:chOff x="-1" y="0"/>
              <a:chExt cx="12192001" cy="6858000"/>
            </a:xfrm>
          </p:grpSpPr>
          <p:cxnSp>
            <p:nvCxnSpPr>
              <p:cNvPr id="180" name="Conector Reto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Conector Reto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Conector Reto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Conector Reto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Conector Reto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o 184"/>
              <p:cNvGrpSpPr/>
              <p:nvPr/>
            </p:nvGrpSpPr>
            <p:grpSpPr bwMode="hidden">
              <a:xfrm>
                <a:off x="6327885" y="0"/>
                <a:ext cx="5864115" cy="5898673"/>
                <a:chOff x="6327885" y="0"/>
                <a:chExt cx="5864115" cy="5898673"/>
              </a:xfrm>
            </p:grpSpPr>
            <p:cxnSp>
              <p:nvCxnSpPr>
                <p:cNvPr id="191" name="Conector Reto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Conector Reto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Conector Reto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Conector Reto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Conector Reto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Conector Reto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Conector Reto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Conector Reto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Conector Reto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Conector Reto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Espaço Reservado para Data 211"/>
          <p:cNvSpPr>
            <a:spLocks noGrp="1"/>
          </p:cNvSpPr>
          <p:nvPr>
            <p:ph type="dt" sz="half" idx="10"/>
          </p:nvPr>
        </p:nvSpPr>
        <p:spPr/>
        <p:txBody>
          <a:bodyPr/>
          <a:lstStyle/>
          <a:p>
            <a:fld id="{60A4083B-90AA-48CF-BAD5-00AA24D7F288}" type="datetime1">
              <a:rPr lang="pt-BR" smtClean="0"/>
              <a:pPr/>
              <a:t>16/12/2016</a:t>
            </a:fld>
            <a:endParaRPr lang="pt-BR" dirty="0"/>
          </a:p>
        </p:txBody>
      </p:sp>
      <p:sp>
        <p:nvSpPr>
          <p:cNvPr id="213" name="Espaço Reservado para Rodapé 212"/>
          <p:cNvSpPr>
            <a:spLocks noGrp="1"/>
          </p:cNvSpPr>
          <p:nvPr>
            <p:ph type="ftr" sz="quarter" idx="11"/>
          </p:nvPr>
        </p:nvSpPr>
        <p:spPr/>
        <p:txBody>
          <a:bodyPr/>
          <a:lstStyle/>
          <a:p>
            <a:endParaRPr lang="pt-BR" dirty="0"/>
          </a:p>
        </p:txBody>
      </p:sp>
      <p:sp>
        <p:nvSpPr>
          <p:cNvPr id="214" name="Espaço Reservado para Número de Slide 213"/>
          <p:cNvSpPr>
            <a:spLocks noGrp="1"/>
          </p:cNvSpPr>
          <p:nvPr>
            <p:ph type="sldNum" sz="quarter" idx="12"/>
          </p:nvPr>
        </p:nvSpPr>
        <p:spPr/>
        <p:txBody>
          <a:bodyPr/>
          <a:lstStyle/>
          <a:p>
            <a:fld id="{E31375A4-56A4-47D6-9801-1991572033F7}" type="slidenum">
              <a:rPr lang="pt-BR" smtClean="0"/>
              <a:pPr/>
              <a:t>‹nº›</a:t>
            </a:fld>
            <a:endParaRPr lang="pt-BR"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grpSp>
        <p:nvGrpSpPr>
          <p:cNvPr id="9" name="Grupo 8"/>
          <p:cNvGrpSpPr/>
          <p:nvPr userDrawn="1"/>
        </p:nvGrpSpPr>
        <p:grpSpPr bwMode="hidden">
          <a:xfrm>
            <a:off x="-1" y="0"/>
            <a:ext cx="12192002" cy="6858000"/>
            <a:chOff x="-1" y="0"/>
            <a:chExt cx="12192002" cy="6858000"/>
          </a:xfrm>
        </p:grpSpPr>
        <p:cxnSp>
          <p:nvCxnSpPr>
            <p:cNvPr id="10" name="Conector Reto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to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to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to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o 25"/>
            <p:cNvGrpSpPr/>
            <p:nvPr userDrawn="1"/>
          </p:nvGrpSpPr>
          <p:grpSpPr bwMode="hidden">
            <a:xfrm>
              <a:off x="-1" y="0"/>
              <a:ext cx="12192001" cy="6858000"/>
              <a:chOff x="-1" y="0"/>
              <a:chExt cx="12192001" cy="6858000"/>
            </a:xfrm>
          </p:grpSpPr>
          <p:cxnSp>
            <p:nvCxnSpPr>
              <p:cNvPr id="44" name="Conector Reto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to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ector Reto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Conector Reto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o 48"/>
              <p:cNvGrpSpPr/>
              <p:nvPr/>
            </p:nvGrpSpPr>
            <p:grpSpPr bwMode="hidden">
              <a:xfrm>
                <a:off x="6327885" y="0"/>
                <a:ext cx="5864115" cy="5898673"/>
                <a:chOff x="6327885" y="0"/>
                <a:chExt cx="5864115" cy="5898673"/>
              </a:xfrm>
            </p:grpSpPr>
            <p:cxnSp>
              <p:nvCxnSpPr>
                <p:cNvPr id="55" name="Conector Reto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ector Reto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ector Reto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Conector Reto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Conector Reto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ector Reto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ector Reto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o 26"/>
            <p:cNvGrpSpPr/>
            <p:nvPr userDrawn="1"/>
          </p:nvGrpSpPr>
          <p:grpSpPr bwMode="hidden">
            <a:xfrm flipH="1">
              <a:off x="0" y="0"/>
              <a:ext cx="12192001" cy="6858000"/>
              <a:chOff x="-1" y="0"/>
              <a:chExt cx="12192001" cy="6858000"/>
            </a:xfrm>
          </p:grpSpPr>
          <p:cxnSp>
            <p:nvCxnSpPr>
              <p:cNvPr id="28" name="Conector Reto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to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to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to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ector Reto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o 32"/>
              <p:cNvGrpSpPr/>
              <p:nvPr/>
            </p:nvGrpSpPr>
            <p:grpSpPr bwMode="hidden">
              <a:xfrm>
                <a:off x="6327885" y="0"/>
                <a:ext cx="5864115" cy="5898673"/>
                <a:chOff x="6327885" y="0"/>
                <a:chExt cx="5864115" cy="5898673"/>
              </a:xfrm>
            </p:grpSpPr>
            <p:cxnSp>
              <p:nvCxnSpPr>
                <p:cNvPr id="39" name="Conector Reto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ector Reto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ector Reto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Conector Reto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to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tângulo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pt-BR"/>
              <a:t>Clique para editar o título mestre</a:t>
            </a:r>
            <a:endParaRPr lang="pt-BR" dirty="0"/>
          </a:p>
        </p:txBody>
      </p:sp>
      <p:sp>
        <p:nvSpPr>
          <p:cNvPr id="3" name="Espaço Reservado para Conteúdo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Texto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cxnSp>
        <p:nvCxnSpPr>
          <p:cNvPr id="60" name="Conector Reto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Espaço Reservado para Data 4"/>
          <p:cNvSpPr>
            <a:spLocks noGrp="1"/>
          </p:cNvSpPr>
          <p:nvPr>
            <p:ph type="dt" sz="half" idx="10"/>
          </p:nvPr>
        </p:nvSpPr>
        <p:spPr/>
        <p:txBody>
          <a:bodyPr/>
          <a:lstStyle/>
          <a:p>
            <a:fld id="{F5BAF629-ECA2-4CF3-B790-9D9BDED98269}" type="datetime1">
              <a:rPr lang="pt-BR" smtClean="0"/>
              <a:pPr/>
              <a:t>16/12/2016</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8" name="Espaço Reservado para Número de Slide 7"/>
          <p:cNvSpPr>
            <a:spLocks noGrp="1"/>
          </p:cNvSpPr>
          <p:nvPr>
            <p:ph type="sldNum" sz="quarter" idx="12"/>
          </p:nvPr>
        </p:nvSpPr>
        <p:spPr/>
        <p:txBody>
          <a:bodyPr/>
          <a:lstStyle/>
          <a:p>
            <a:fld id="{E31375A4-56A4-47D6-9801-1991572033F7}" type="slidenum">
              <a:rPr lang="pt-BR" smtClean="0"/>
              <a:pPr/>
              <a:t>‹nº›</a:t>
            </a:fld>
            <a:endParaRPr lang="pt-BR"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grpSp>
        <p:nvGrpSpPr>
          <p:cNvPr id="8" name="Grupo 7"/>
          <p:cNvGrpSpPr/>
          <p:nvPr/>
        </p:nvGrpSpPr>
        <p:grpSpPr bwMode="hidden">
          <a:xfrm>
            <a:off x="-1" y="0"/>
            <a:ext cx="12192002" cy="6858000"/>
            <a:chOff x="-1" y="0"/>
            <a:chExt cx="12192002" cy="6858000"/>
          </a:xfrm>
        </p:grpSpPr>
        <p:cxnSp>
          <p:nvCxnSpPr>
            <p:cNvPr id="9" name="Conector Reto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to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to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to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o 24"/>
            <p:cNvGrpSpPr/>
            <p:nvPr/>
          </p:nvGrpSpPr>
          <p:grpSpPr bwMode="hidden">
            <a:xfrm>
              <a:off x="-1" y="0"/>
              <a:ext cx="12192001" cy="6858000"/>
              <a:chOff x="-1" y="0"/>
              <a:chExt cx="12192001" cy="6858000"/>
            </a:xfrm>
          </p:grpSpPr>
          <p:cxnSp>
            <p:nvCxnSpPr>
              <p:cNvPr id="43" name="Conector Reto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to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ector Reto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ector Reto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ector Reto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o 47"/>
              <p:cNvGrpSpPr/>
              <p:nvPr/>
            </p:nvGrpSpPr>
            <p:grpSpPr bwMode="hidden">
              <a:xfrm>
                <a:off x="6327885" y="0"/>
                <a:ext cx="5864115" cy="5898673"/>
                <a:chOff x="6327885" y="0"/>
                <a:chExt cx="5864115" cy="5898673"/>
              </a:xfrm>
            </p:grpSpPr>
            <p:cxnSp>
              <p:nvCxnSpPr>
                <p:cNvPr id="54" name="Conector Reto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ector Reto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ector Reto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ector Reto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ector Reto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Conector Reto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ector Reto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ector Reto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o 25"/>
            <p:cNvGrpSpPr/>
            <p:nvPr/>
          </p:nvGrpSpPr>
          <p:grpSpPr bwMode="hidden">
            <a:xfrm flipH="1">
              <a:off x="0" y="0"/>
              <a:ext cx="12192001" cy="6858000"/>
              <a:chOff x="-1" y="0"/>
              <a:chExt cx="12192001" cy="6858000"/>
            </a:xfrm>
          </p:grpSpPr>
          <p:cxnSp>
            <p:nvCxnSpPr>
              <p:cNvPr id="27" name="Conector Reto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to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to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to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to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o 31"/>
              <p:cNvGrpSpPr/>
              <p:nvPr/>
            </p:nvGrpSpPr>
            <p:grpSpPr bwMode="hidden">
              <a:xfrm>
                <a:off x="6327885" y="0"/>
                <a:ext cx="5864115" cy="5898673"/>
                <a:chOff x="6327885" y="0"/>
                <a:chExt cx="5864115" cy="5898673"/>
              </a:xfrm>
            </p:grpSpPr>
            <p:cxnSp>
              <p:nvCxnSpPr>
                <p:cNvPr id="38" name="Conector Reto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ector Reto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ector Reto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ector Reto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Conector Reto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Reto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tângulo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Espaço Reservado para Imagem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pt-BR" dirty="0"/>
          </a:p>
        </p:txBody>
      </p:sp>
      <p:cxnSp>
        <p:nvCxnSpPr>
          <p:cNvPr id="59" name="Conector Reto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pt-BR"/>
              <a:t>Clique para editar o título mestre</a:t>
            </a:r>
            <a:endParaRPr lang="pt-BR" dirty="0"/>
          </a:p>
        </p:txBody>
      </p:sp>
      <p:sp>
        <p:nvSpPr>
          <p:cNvPr id="4" name="Espaço Reservado para Texto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upo 95"/>
          <p:cNvGrpSpPr/>
          <p:nvPr/>
        </p:nvGrpSpPr>
        <p:grpSpPr bwMode="hidden">
          <a:xfrm>
            <a:off x="-1" y="0"/>
            <a:ext cx="12192002" cy="6858000"/>
            <a:chOff x="-1" y="0"/>
            <a:chExt cx="12192002" cy="6858000"/>
          </a:xfrm>
        </p:grpSpPr>
        <p:cxnSp>
          <p:nvCxnSpPr>
            <p:cNvPr id="97" name="Conector Reto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ector Reto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Conector Reto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Conector Reto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Conector Reto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Conector Reto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Conector Reto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ector Reto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to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Conector Reto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ector Reto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Conector Reto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Conector Reto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ector Reto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Conector Reto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Conector Reto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o 112"/>
            <p:cNvGrpSpPr/>
            <p:nvPr userDrawn="1"/>
          </p:nvGrpSpPr>
          <p:grpSpPr bwMode="hidden">
            <a:xfrm>
              <a:off x="-1" y="0"/>
              <a:ext cx="12192001" cy="6858000"/>
              <a:chOff x="-1" y="0"/>
              <a:chExt cx="12192001" cy="6858000"/>
            </a:xfrm>
          </p:grpSpPr>
          <p:cxnSp>
            <p:nvCxnSpPr>
              <p:cNvPr id="131" name="Conector Reto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Conector Reto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Conector Reto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Conector Reto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Conector Reto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o 135"/>
              <p:cNvGrpSpPr/>
              <p:nvPr/>
            </p:nvGrpSpPr>
            <p:grpSpPr bwMode="hidden">
              <a:xfrm>
                <a:off x="6327885" y="0"/>
                <a:ext cx="5864115" cy="5898673"/>
                <a:chOff x="6327885" y="0"/>
                <a:chExt cx="5864115" cy="5898673"/>
              </a:xfrm>
            </p:grpSpPr>
            <p:cxnSp>
              <p:nvCxnSpPr>
                <p:cNvPr id="142" name="Conector Reto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Conector Reto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Conector Reto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Conector Reto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Conector Reto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Conector Reto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Conector Reto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Conector Reto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Conector Reto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Conector Reto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o 113"/>
            <p:cNvGrpSpPr/>
            <p:nvPr userDrawn="1"/>
          </p:nvGrpSpPr>
          <p:grpSpPr bwMode="hidden">
            <a:xfrm flipH="1">
              <a:off x="0" y="0"/>
              <a:ext cx="12192001" cy="6858000"/>
              <a:chOff x="-1" y="0"/>
              <a:chExt cx="12192001" cy="6858000"/>
            </a:xfrm>
          </p:grpSpPr>
          <p:cxnSp>
            <p:nvCxnSpPr>
              <p:cNvPr id="115" name="Conector Reto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ector Reto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Conector Reto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Conector Reto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ector Reto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o 119"/>
              <p:cNvGrpSpPr/>
              <p:nvPr/>
            </p:nvGrpSpPr>
            <p:grpSpPr bwMode="hidden">
              <a:xfrm>
                <a:off x="6327885" y="0"/>
                <a:ext cx="5864115" cy="5898673"/>
                <a:chOff x="6327885" y="0"/>
                <a:chExt cx="5864115" cy="5898673"/>
              </a:xfrm>
            </p:grpSpPr>
            <p:cxnSp>
              <p:nvCxnSpPr>
                <p:cNvPr id="126" name="Conector Reto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Conector Reto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Conector Reto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Conector Reto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Conector Reto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Conector Reto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ector Reto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Conector Reto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Conector Reto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ector Reto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Espaço Reservado para Título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pt-BR" dirty="0"/>
              <a:t>Clique para editar o título mestre</a:t>
            </a:r>
          </a:p>
        </p:txBody>
      </p:sp>
      <p:sp>
        <p:nvSpPr>
          <p:cNvPr id="3" name="Espaço Reservado para Texto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pt-BR" smtClean="0"/>
              <a:pPr/>
              <a:t>16/12/2016</a:t>
            </a:fld>
            <a:endParaRPr lang="pt-BR" dirty="0"/>
          </a:p>
        </p:txBody>
      </p:sp>
      <p:sp>
        <p:nvSpPr>
          <p:cNvPr id="5" name="Espaço Reservado para Rodapé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pt-BR" dirty="0"/>
          </a:p>
        </p:txBody>
      </p:sp>
      <p:sp>
        <p:nvSpPr>
          <p:cNvPr id="6" name="Espaço Reservado para Número de Slide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pt-BR" smtClean="0"/>
              <a:pPr/>
              <a:t>‹nº›</a:t>
            </a:fld>
            <a:endParaRPr lang="pt-BR" dirty="0"/>
          </a:p>
        </p:txBody>
      </p:sp>
      <p:cxnSp>
        <p:nvCxnSpPr>
          <p:cNvPr id="148" name="Conector Reto 147"/>
          <p:cNvCxnSpPr/>
          <p:nvPr/>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pt.slideshare.net/lcobucci/refactoring-like-a-boss-8-solisc" TargetMode="External"/><Relationship Id="rId2" Type="http://schemas.openxmlformats.org/officeDocument/2006/relationships/hyperlink" Target="http://pt.slideshare.net/bluesoftbr/construindo-uma-cultura-de-aprendizagem-mar-de-agilidade-salvador-2011"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a:t>Você é um desenvolvedor de software acima da média?</a:t>
            </a:r>
          </a:p>
        </p:txBody>
      </p:sp>
      <p:sp>
        <p:nvSpPr>
          <p:cNvPr id="5" name="Subtítulo 4"/>
          <p:cNvSpPr>
            <a:spLocks noGrp="1"/>
          </p:cNvSpPr>
          <p:nvPr>
            <p:ph type="subTitle" idx="1"/>
          </p:nvPr>
        </p:nvSpPr>
        <p:spPr/>
        <p:txBody>
          <a:bodyPr/>
          <a:lstStyle/>
          <a:p>
            <a:r>
              <a:rPr lang="pt-BR" dirty="0"/>
              <a:t>Código x Qualidade</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8097672"/>
          </a:xfrm>
          <a:prstGeom prst="rect">
            <a:avLst/>
          </a:prstGeom>
        </p:spPr>
      </p:pic>
      <p:sp>
        <p:nvSpPr>
          <p:cNvPr id="3" name="Fluxograma: Processo 2"/>
          <p:cNvSpPr/>
          <p:nvPr/>
        </p:nvSpPr>
        <p:spPr>
          <a:xfrm>
            <a:off x="712224" y="642207"/>
            <a:ext cx="2037121" cy="1297858"/>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Planta baixa (engenharia)</a:t>
            </a:r>
          </a:p>
        </p:txBody>
      </p:sp>
      <p:sp>
        <p:nvSpPr>
          <p:cNvPr id="4" name="Fluxograma: Processo 3"/>
          <p:cNvSpPr/>
          <p:nvPr/>
        </p:nvSpPr>
        <p:spPr>
          <a:xfrm>
            <a:off x="2640887" y="2028393"/>
            <a:ext cx="2124686" cy="1198152"/>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Projeto (Cronograma)</a:t>
            </a:r>
          </a:p>
        </p:txBody>
      </p:sp>
      <p:sp>
        <p:nvSpPr>
          <p:cNvPr id="5" name="Fluxograma: Processo 4"/>
          <p:cNvSpPr/>
          <p:nvPr/>
        </p:nvSpPr>
        <p:spPr>
          <a:xfrm>
            <a:off x="4765573" y="3314873"/>
            <a:ext cx="1831569" cy="103568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Construção</a:t>
            </a:r>
          </a:p>
        </p:txBody>
      </p:sp>
      <p:sp>
        <p:nvSpPr>
          <p:cNvPr id="6" name="Fluxograma: Processo 5"/>
          <p:cNvSpPr/>
          <p:nvPr/>
        </p:nvSpPr>
        <p:spPr>
          <a:xfrm>
            <a:off x="6572249" y="4474146"/>
            <a:ext cx="1589759" cy="831953"/>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Entrega</a:t>
            </a:r>
          </a:p>
        </p:txBody>
      </p:sp>
      <p:sp>
        <p:nvSpPr>
          <p:cNvPr id="7" name="Fluxograma: Processo 6"/>
          <p:cNvSpPr/>
          <p:nvPr/>
        </p:nvSpPr>
        <p:spPr>
          <a:xfrm>
            <a:off x="8162008" y="5666076"/>
            <a:ext cx="1793772" cy="753766"/>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Manutenção</a:t>
            </a:r>
          </a:p>
        </p:txBody>
      </p:sp>
      <p:sp>
        <p:nvSpPr>
          <p:cNvPr id="8" name="Seta dobrada para cima 7"/>
          <p:cNvSpPr/>
          <p:nvPr/>
        </p:nvSpPr>
        <p:spPr>
          <a:xfrm rot="10800000" flipH="1">
            <a:off x="2749345" y="1024299"/>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9" name="Seta dobrada para cima 8"/>
          <p:cNvSpPr/>
          <p:nvPr/>
        </p:nvSpPr>
        <p:spPr>
          <a:xfrm rot="10800000" flipH="1">
            <a:off x="4765573" y="2310779"/>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sp>
        <p:nvSpPr>
          <p:cNvPr id="15" name="Seta dobrada para cima 8"/>
          <p:cNvSpPr/>
          <p:nvPr/>
        </p:nvSpPr>
        <p:spPr>
          <a:xfrm rot="10800000" flipH="1">
            <a:off x="6572250" y="3470052"/>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sp>
        <p:nvSpPr>
          <p:cNvPr id="16" name="Seta dobrada para cima 8"/>
          <p:cNvSpPr/>
          <p:nvPr/>
        </p:nvSpPr>
        <p:spPr>
          <a:xfrm rot="10800000" flipH="1">
            <a:off x="8162008" y="4661981"/>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pic>
        <p:nvPicPr>
          <p:cNvPr id="17" name="Imagem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62116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8097672"/>
          </a:xfrm>
          <a:prstGeom prst="rect">
            <a:avLst/>
          </a:prstGeom>
        </p:spPr>
      </p:pic>
      <p:sp>
        <p:nvSpPr>
          <p:cNvPr id="3" name="Fluxograma: Processo 2"/>
          <p:cNvSpPr/>
          <p:nvPr/>
        </p:nvSpPr>
        <p:spPr>
          <a:xfrm>
            <a:off x="712224" y="642207"/>
            <a:ext cx="2037121" cy="1297858"/>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Planta baixa (engenharia)</a:t>
            </a:r>
          </a:p>
        </p:txBody>
      </p:sp>
      <p:sp>
        <p:nvSpPr>
          <p:cNvPr id="4" name="Fluxograma: Processo 3"/>
          <p:cNvSpPr/>
          <p:nvPr/>
        </p:nvSpPr>
        <p:spPr>
          <a:xfrm>
            <a:off x="2640887" y="2028393"/>
            <a:ext cx="2124686" cy="1198152"/>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Projeto (Cronograma)</a:t>
            </a:r>
          </a:p>
        </p:txBody>
      </p:sp>
      <p:sp>
        <p:nvSpPr>
          <p:cNvPr id="5" name="Fluxograma: Processo 4"/>
          <p:cNvSpPr/>
          <p:nvPr/>
        </p:nvSpPr>
        <p:spPr>
          <a:xfrm>
            <a:off x="4765573" y="3314873"/>
            <a:ext cx="1831569" cy="103568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Construção</a:t>
            </a:r>
          </a:p>
        </p:txBody>
      </p:sp>
      <p:sp>
        <p:nvSpPr>
          <p:cNvPr id="6" name="Fluxograma: Processo 5"/>
          <p:cNvSpPr/>
          <p:nvPr/>
        </p:nvSpPr>
        <p:spPr>
          <a:xfrm>
            <a:off x="6572249" y="4474146"/>
            <a:ext cx="1589759" cy="831953"/>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Entrega</a:t>
            </a:r>
          </a:p>
        </p:txBody>
      </p:sp>
      <p:sp>
        <p:nvSpPr>
          <p:cNvPr id="7" name="Fluxograma: Processo 6"/>
          <p:cNvSpPr/>
          <p:nvPr/>
        </p:nvSpPr>
        <p:spPr>
          <a:xfrm>
            <a:off x="8162008" y="5666076"/>
            <a:ext cx="1793772" cy="753766"/>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Manutenção</a:t>
            </a:r>
          </a:p>
        </p:txBody>
      </p:sp>
      <p:sp>
        <p:nvSpPr>
          <p:cNvPr id="8" name="Seta dobrada para cima 7"/>
          <p:cNvSpPr/>
          <p:nvPr/>
        </p:nvSpPr>
        <p:spPr>
          <a:xfrm rot="10800000" flipH="1">
            <a:off x="2749345" y="1024299"/>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9" name="Seta dobrada para cima 8"/>
          <p:cNvSpPr/>
          <p:nvPr/>
        </p:nvSpPr>
        <p:spPr>
          <a:xfrm rot="10800000" flipH="1">
            <a:off x="4765573" y="2310779"/>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sp>
        <p:nvSpPr>
          <p:cNvPr id="15" name="Seta dobrada para cima 8"/>
          <p:cNvSpPr/>
          <p:nvPr/>
        </p:nvSpPr>
        <p:spPr>
          <a:xfrm rot="10800000" flipH="1">
            <a:off x="6572250" y="3470052"/>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sp>
        <p:nvSpPr>
          <p:cNvPr id="16" name="Seta dobrada para cima 8"/>
          <p:cNvSpPr/>
          <p:nvPr/>
        </p:nvSpPr>
        <p:spPr>
          <a:xfrm rot="10800000" flipH="1">
            <a:off x="8162008" y="4661981"/>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pic>
        <p:nvPicPr>
          <p:cNvPr id="17" name="Imagem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Balão de Fala: Oval 1"/>
          <p:cNvSpPr/>
          <p:nvPr/>
        </p:nvSpPr>
        <p:spPr>
          <a:xfrm>
            <a:off x="7016239" y="965451"/>
            <a:ext cx="3508272" cy="2193702"/>
          </a:xfrm>
          <a:prstGeom prst="wedgeEllipseCallout">
            <a:avLst>
              <a:gd name="adj1" fmla="val -82236"/>
              <a:gd name="adj2" fmla="val 6836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pt-BR" sz="2400" b="1" dirty="0">
                <a:effectLst>
                  <a:outerShdw blurRad="38100" dist="38100" dir="2700000" algn="tl">
                    <a:srgbClr val="000000">
                      <a:alpha val="43137"/>
                    </a:srgbClr>
                  </a:outerShdw>
                </a:effectLst>
              </a:rPr>
              <a:t>Não tinha percebido, mas precisava de uma garagem</a:t>
            </a:r>
          </a:p>
        </p:txBody>
      </p:sp>
    </p:spTree>
    <p:extLst>
      <p:ext uri="{BB962C8B-B14F-4D97-AF65-F5344CB8AC3E}">
        <p14:creationId xmlns:p14="http://schemas.microsoft.com/office/powerpoint/2010/main" val="2833186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8097672"/>
          </a:xfrm>
          <a:prstGeom prst="rect">
            <a:avLst/>
          </a:prstGeom>
        </p:spPr>
      </p:pic>
      <p:sp>
        <p:nvSpPr>
          <p:cNvPr id="3" name="Fluxograma: Processo 2"/>
          <p:cNvSpPr/>
          <p:nvPr/>
        </p:nvSpPr>
        <p:spPr>
          <a:xfrm>
            <a:off x="712224" y="642207"/>
            <a:ext cx="2037121" cy="1297858"/>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Planta baixa (engenharia)</a:t>
            </a:r>
          </a:p>
        </p:txBody>
      </p:sp>
      <p:sp>
        <p:nvSpPr>
          <p:cNvPr id="4" name="Fluxograma: Processo 3"/>
          <p:cNvSpPr/>
          <p:nvPr/>
        </p:nvSpPr>
        <p:spPr>
          <a:xfrm>
            <a:off x="2640887" y="2028393"/>
            <a:ext cx="2124686" cy="1198152"/>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Projeto (Cronograma)</a:t>
            </a:r>
          </a:p>
        </p:txBody>
      </p:sp>
      <p:sp>
        <p:nvSpPr>
          <p:cNvPr id="5" name="Fluxograma: Processo 4"/>
          <p:cNvSpPr/>
          <p:nvPr/>
        </p:nvSpPr>
        <p:spPr>
          <a:xfrm>
            <a:off x="4765573" y="3314873"/>
            <a:ext cx="1831569" cy="103568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Construção</a:t>
            </a:r>
          </a:p>
        </p:txBody>
      </p:sp>
      <p:sp>
        <p:nvSpPr>
          <p:cNvPr id="6" name="Fluxograma: Processo 5"/>
          <p:cNvSpPr/>
          <p:nvPr/>
        </p:nvSpPr>
        <p:spPr>
          <a:xfrm>
            <a:off x="6572249" y="4474146"/>
            <a:ext cx="1589759" cy="831953"/>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Entrega</a:t>
            </a:r>
          </a:p>
        </p:txBody>
      </p:sp>
      <p:sp>
        <p:nvSpPr>
          <p:cNvPr id="7" name="Fluxograma: Processo 6"/>
          <p:cNvSpPr/>
          <p:nvPr/>
        </p:nvSpPr>
        <p:spPr>
          <a:xfrm>
            <a:off x="8162008" y="5666076"/>
            <a:ext cx="1793772" cy="753766"/>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Manutenção</a:t>
            </a:r>
          </a:p>
        </p:txBody>
      </p:sp>
      <p:sp>
        <p:nvSpPr>
          <p:cNvPr id="8" name="Seta dobrada para cima 7"/>
          <p:cNvSpPr/>
          <p:nvPr/>
        </p:nvSpPr>
        <p:spPr>
          <a:xfrm rot="10800000" flipH="1">
            <a:off x="2749345" y="1024299"/>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9" name="Seta dobrada para cima 8"/>
          <p:cNvSpPr/>
          <p:nvPr/>
        </p:nvSpPr>
        <p:spPr>
          <a:xfrm rot="10800000" flipH="1">
            <a:off x="4765573" y="2310779"/>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sp>
        <p:nvSpPr>
          <p:cNvPr id="15" name="Seta dobrada para cima 8"/>
          <p:cNvSpPr/>
          <p:nvPr/>
        </p:nvSpPr>
        <p:spPr>
          <a:xfrm rot="10800000" flipH="1">
            <a:off x="6572250" y="3470052"/>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sp>
        <p:nvSpPr>
          <p:cNvPr id="16" name="Seta dobrada para cima 8"/>
          <p:cNvSpPr/>
          <p:nvPr/>
        </p:nvSpPr>
        <p:spPr>
          <a:xfrm rot="10800000" flipH="1">
            <a:off x="8162008" y="4661981"/>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pic>
        <p:nvPicPr>
          <p:cNvPr id="17" name="Imagem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Balão de Fala: Oval 1"/>
          <p:cNvSpPr/>
          <p:nvPr/>
        </p:nvSpPr>
        <p:spPr>
          <a:xfrm>
            <a:off x="8226228" y="1191440"/>
            <a:ext cx="3508272" cy="2193702"/>
          </a:xfrm>
          <a:prstGeom prst="wedgeEllipseCallout">
            <a:avLst>
              <a:gd name="adj1" fmla="val -61059"/>
              <a:gd name="adj2" fmla="val 10830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pt-BR" sz="2400" b="1" dirty="0">
                <a:effectLst>
                  <a:outerShdw blurRad="38100" dist="38100" dir="2700000" algn="tl">
                    <a:srgbClr val="000000">
                      <a:alpha val="43137"/>
                    </a:srgbClr>
                  </a:outerShdw>
                </a:effectLst>
              </a:rPr>
              <a:t>Gostei, mas posso mover 30 metros para direita?</a:t>
            </a:r>
          </a:p>
        </p:txBody>
      </p:sp>
    </p:spTree>
    <p:extLst>
      <p:ext uri="{BB962C8B-B14F-4D97-AF65-F5344CB8AC3E}">
        <p14:creationId xmlns:p14="http://schemas.microsoft.com/office/powerpoint/2010/main" val="1066376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uxograma: Processo 2"/>
          <p:cNvSpPr/>
          <p:nvPr/>
        </p:nvSpPr>
        <p:spPr>
          <a:xfrm>
            <a:off x="712224" y="642207"/>
            <a:ext cx="2037121" cy="1297858"/>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Requisitos</a:t>
            </a:r>
          </a:p>
        </p:txBody>
      </p:sp>
      <p:sp>
        <p:nvSpPr>
          <p:cNvPr id="4" name="Fluxograma: Processo 3"/>
          <p:cNvSpPr/>
          <p:nvPr/>
        </p:nvSpPr>
        <p:spPr>
          <a:xfrm>
            <a:off x="2640887" y="2028393"/>
            <a:ext cx="2124686" cy="1198152"/>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Projeto</a:t>
            </a:r>
          </a:p>
        </p:txBody>
      </p:sp>
      <p:sp>
        <p:nvSpPr>
          <p:cNvPr id="5" name="Fluxograma: Processo 4"/>
          <p:cNvSpPr/>
          <p:nvPr/>
        </p:nvSpPr>
        <p:spPr>
          <a:xfrm>
            <a:off x="4286251" y="3314873"/>
            <a:ext cx="2310892" cy="1035687"/>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Desenvolvimento</a:t>
            </a:r>
          </a:p>
        </p:txBody>
      </p:sp>
      <p:sp>
        <p:nvSpPr>
          <p:cNvPr id="6" name="Fluxograma: Processo 5"/>
          <p:cNvSpPr/>
          <p:nvPr/>
        </p:nvSpPr>
        <p:spPr>
          <a:xfrm>
            <a:off x="6572249" y="4474146"/>
            <a:ext cx="1589759" cy="831953"/>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Entrega</a:t>
            </a:r>
          </a:p>
        </p:txBody>
      </p:sp>
      <p:sp>
        <p:nvSpPr>
          <p:cNvPr id="7" name="Fluxograma: Processo 6"/>
          <p:cNvSpPr/>
          <p:nvPr/>
        </p:nvSpPr>
        <p:spPr>
          <a:xfrm>
            <a:off x="8162008" y="5666076"/>
            <a:ext cx="1793772" cy="753766"/>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000" b="1" dirty="0">
                <a:solidFill>
                  <a:schemeClr val="tx1"/>
                </a:solidFill>
                <a:effectLst>
                  <a:outerShdw blurRad="38100" dist="38100" dir="2700000" algn="tl">
                    <a:srgbClr val="000000">
                      <a:alpha val="43137"/>
                    </a:srgbClr>
                  </a:outerShdw>
                </a:effectLst>
              </a:rPr>
              <a:t>Manutenção</a:t>
            </a:r>
          </a:p>
        </p:txBody>
      </p:sp>
      <p:sp>
        <p:nvSpPr>
          <p:cNvPr id="8" name="Seta dobrada para cima 7"/>
          <p:cNvSpPr/>
          <p:nvPr/>
        </p:nvSpPr>
        <p:spPr>
          <a:xfrm rot="10800000" flipH="1">
            <a:off x="2749345" y="1024299"/>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9" name="Seta dobrada para cima 8"/>
          <p:cNvSpPr/>
          <p:nvPr/>
        </p:nvSpPr>
        <p:spPr>
          <a:xfrm rot="10800000" flipH="1">
            <a:off x="4765573" y="2310779"/>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sp>
        <p:nvSpPr>
          <p:cNvPr id="15" name="Seta dobrada para cima 8"/>
          <p:cNvSpPr/>
          <p:nvPr/>
        </p:nvSpPr>
        <p:spPr>
          <a:xfrm rot="10800000" flipH="1">
            <a:off x="6597143" y="3470052"/>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sp>
        <p:nvSpPr>
          <p:cNvPr id="16" name="Seta dobrada para cima 8"/>
          <p:cNvSpPr/>
          <p:nvPr/>
        </p:nvSpPr>
        <p:spPr>
          <a:xfrm rot="10800000" flipH="1">
            <a:off x="8162008" y="4661981"/>
            <a:ext cx="1120878" cy="1004094"/>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sz="2000" b="1">
              <a:effectLst>
                <a:outerShdw blurRad="38100" dist="38100" dir="2700000" algn="tl">
                  <a:srgbClr val="000000">
                    <a:alpha val="43137"/>
                  </a:srgbClr>
                </a:outerShdw>
              </a:effectLst>
            </a:endParaRPr>
          </a:p>
        </p:txBody>
      </p:sp>
      <p:pic>
        <p:nvPicPr>
          <p:cNvPr id="17" name="Imagem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49986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Imagem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99396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56" y="-459711"/>
            <a:ext cx="14553678" cy="10527941"/>
          </a:xfrm>
          <a:prstGeom prst="rect">
            <a:avLst/>
          </a:prstGeom>
        </p:spPr>
      </p:pic>
      <p:sp>
        <p:nvSpPr>
          <p:cNvPr id="2" name="Título 1"/>
          <p:cNvSpPr>
            <a:spLocks noGrp="1"/>
          </p:cNvSpPr>
          <p:nvPr>
            <p:ph type="title"/>
          </p:nvPr>
        </p:nvSpPr>
        <p:spPr>
          <a:xfrm>
            <a:off x="152400" y="695581"/>
            <a:ext cx="8896350" cy="3035761"/>
          </a:xfrm>
        </p:spPr>
        <p:txBody>
          <a:bodyPr>
            <a:normAutofit fontScale="90000"/>
          </a:bodyPr>
          <a:lstStyle/>
          <a:p>
            <a:r>
              <a:rPr lang="pt-BR" sz="5400" dirty="0">
                <a:solidFill>
                  <a:srgbClr val="FFFF00"/>
                </a:solidFill>
                <a:effectLst>
                  <a:outerShdw blurRad="38100" dist="38100" dir="2700000" algn="tl">
                    <a:srgbClr val="000000">
                      <a:alpha val="43137"/>
                    </a:srgbClr>
                  </a:outerShdw>
                </a:effectLst>
              </a:rPr>
              <a:t>No desenvolvimento de software </a:t>
            </a:r>
            <a:r>
              <a:rPr lang="pt-BR" sz="8000" dirty="0">
                <a:solidFill>
                  <a:srgbClr val="FF0000"/>
                </a:solidFill>
                <a:effectLst>
                  <a:outerShdw blurRad="38100" dist="38100" dir="2700000" algn="tl">
                    <a:srgbClr val="000000">
                      <a:alpha val="43137"/>
                    </a:srgbClr>
                  </a:outerShdw>
                </a:effectLst>
              </a:rPr>
              <a:t>mudanças</a:t>
            </a:r>
            <a:r>
              <a:rPr lang="pt-BR" sz="5400" dirty="0">
                <a:solidFill>
                  <a:srgbClr val="FFFF00"/>
                </a:solidFill>
                <a:effectLst>
                  <a:outerShdw blurRad="38100" dist="38100" dir="2700000" algn="tl">
                    <a:srgbClr val="000000">
                      <a:alpha val="43137"/>
                    </a:srgbClr>
                  </a:outerShdw>
                </a:effectLst>
              </a:rPr>
              <a:t> são </a:t>
            </a:r>
            <a:r>
              <a:rPr lang="pt-BR" sz="8000" dirty="0">
                <a:solidFill>
                  <a:srgbClr val="FF0000"/>
                </a:solidFill>
                <a:effectLst>
                  <a:outerShdw blurRad="38100" dist="38100" dir="2700000" algn="tl">
                    <a:srgbClr val="000000">
                      <a:alpha val="43137"/>
                    </a:srgbClr>
                  </a:outerShdw>
                </a:effectLst>
              </a:rPr>
              <a:t>naturais</a:t>
            </a:r>
            <a:r>
              <a:rPr lang="pt-BR" sz="5400" dirty="0">
                <a:solidFill>
                  <a:srgbClr val="FFFF00"/>
                </a:solidFill>
                <a:effectLst>
                  <a:outerShdw blurRad="38100" dist="38100" dir="2700000" algn="tl">
                    <a:srgbClr val="000000">
                      <a:alpha val="43137"/>
                    </a:srgbClr>
                  </a:outerShdw>
                </a:effectLst>
              </a:rPr>
              <a:t> em qualquer etapa !</a:t>
            </a:r>
          </a:p>
        </p:txBody>
      </p:sp>
      <p:pic>
        <p:nvPicPr>
          <p:cNvPr id="4" name="Imagem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15605356"/>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350"/>
            <a:ext cx="12192000" cy="7074657"/>
          </a:xfrm>
          <a:prstGeom prst="rect">
            <a:avLst/>
          </a:prstGeom>
        </p:spPr>
      </p:pic>
      <p:pic>
        <p:nvPicPr>
          <p:cNvPr id="4" name="Imagem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5190429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uxograma: Processo 5"/>
          <p:cNvSpPr/>
          <p:nvPr/>
        </p:nvSpPr>
        <p:spPr>
          <a:xfrm>
            <a:off x="-2979173" y="-914400"/>
            <a:ext cx="8288594" cy="8819536"/>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6529" y="-589937"/>
            <a:ext cx="7885471" cy="13069112"/>
          </a:xfrm>
          <a:prstGeom prst="rect">
            <a:avLst/>
          </a:prstGeom>
        </p:spPr>
      </p:pic>
      <p:sp>
        <p:nvSpPr>
          <p:cNvPr id="2" name="Título 1"/>
          <p:cNvSpPr>
            <a:spLocks noGrp="1"/>
          </p:cNvSpPr>
          <p:nvPr>
            <p:ph type="title" idx="4294967295"/>
          </p:nvPr>
        </p:nvSpPr>
        <p:spPr>
          <a:xfrm>
            <a:off x="265113" y="879168"/>
            <a:ext cx="10936287" cy="2387600"/>
          </a:xfrm>
        </p:spPr>
        <p:txBody>
          <a:bodyPr>
            <a:noAutofit/>
          </a:bodyPr>
          <a:lstStyle/>
          <a:p>
            <a:r>
              <a:rPr lang="pt-BR" sz="6600" dirty="0">
                <a:solidFill>
                  <a:schemeClr val="tx1"/>
                </a:solidFill>
                <a:effectLst>
                  <a:outerShdw blurRad="38100" dist="38100" dir="2700000" algn="tl">
                    <a:srgbClr val="000000">
                      <a:alpha val="43137"/>
                    </a:srgbClr>
                  </a:outerShdw>
                </a:effectLst>
              </a:rPr>
              <a:t>Qual o </a:t>
            </a:r>
            <a:r>
              <a:rPr lang="pt-BR" sz="8000" dirty="0">
                <a:solidFill>
                  <a:srgbClr val="FF0000"/>
                </a:solidFill>
                <a:effectLst>
                  <a:outerShdw blurRad="38100" dist="38100" dir="2700000" algn="tl">
                    <a:srgbClr val="000000">
                      <a:alpha val="43137"/>
                    </a:srgbClr>
                  </a:outerShdw>
                </a:effectLst>
              </a:rPr>
              <a:t>custo</a:t>
            </a:r>
            <a:r>
              <a:rPr lang="pt-BR" sz="6600" dirty="0">
                <a:solidFill>
                  <a:schemeClr val="tx1"/>
                </a:solidFill>
                <a:effectLst>
                  <a:outerShdw blurRad="38100" dist="38100" dir="2700000" algn="tl">
                    <a:srgbClr val="000000">
                      <a:alpha val="43137"/>
                    </a:srgbClr>
                  </a:outerShdw>
                </a:effectLst>
              </a:rPr>
              <a:t> para construir outro edifício </a:t>
            </a:r>
            <a:r>
              <a:rPr lang="pt-BR" sz="8800" dirty="0">
                <a:solidFill>
                  <a:srgbClr val="FF0000"/>
                </a:solidFill>
                <a:effectLst>
                  <a:outerShdw blurRad="38100" dist="38100" dir="2700000" algn="tl">
                    <a:srgbClr val="000000">
                      <a:alpha val="43137"/>
                    </a:srgbClr>
                  </a:outerShdw>
                </a:effectLst>
              </a:rPr>
              <a:t>igual</a:t>
            </a:r>
            <a:r>
              <a:rPr lang="pt-BR" sz="6600" dirty="0">
                <a:solidFill>
                  <a:schemeClr val="tx1"/>
                </a:solidFill>
                <a:effectLst>
                  <a:outerShdw blurRad="38100" dist="38100" dir="2700000" algn="tl">
                    <a:srgbClr val="000000">
                      <a:alpha val="43137"/>
                    </a:srgbClr>
                  </a:outerShdw>
                </a:effectLst>
              </a:rPr>
              <a:t> ao lado?</a:t>
            </a:r>
          </a:p>
        </p:txBody>
      </p:sp>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40900875"/>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0" cy="8129641"/>
          </a:xfrm>
          <a:prstGeom prst="rect">
            <a:avLst/>
          </a:prstGeom>
        </p:spPr>
      </p:pic>
      <p:sp>
        <p:nvSpPr>
          <p:cNvPr id="2" name="Título 1"/>
          <p:cNvSpPr>
            <a:spLocks noGrp="1"/>
          </p:cNvSpPr>
          <p:nvPr>
            <p:ph type="title"/>
          </p:nvPr>
        </p:nvSpPr>
        <p:spPr>
          <a:xfrm>
            <a:off x="468261" y="419100"/>
            <a:ext cx="8332839" cy="2035277"/>
          </a:xfrm>
        </p:spPr>
        <p:txBody>
          <a:bodyPr>
            <a:noAutofit/>
          </a:bodyPr>
          <a:lstStyle/>
          <a:p>
            <a:r>
              <a:rPr lang="pt-BR" sz="5400" dirty="0">
                <a:solidFill>
                  <a:srgbClr val="00B0F0"/>
                </a:solidFill>
                <a:effectLst>
                  <a:outerShdw blurRad="38100" dist="38100" dir="2700000" algn="tl">
                    <a:srgbClr val="000000">
                      <a:alpha val="43137"/>
                    </a:srgbClr>
                  </a:outerShdw>
                </a:effectLst>
              </a:rPr>
              <a:t>Para </a:t>
            </a:r>
            <a:r>
              <a:rPr lang="pt-BR" sz="6600" dirty="0">
                <a:solidFill>
                  <a:srgbClr val="FF0000"/>
                </a:solidFill>
                <a:effectLst>
                  <a:outerShdw blurRad="38100" dist="38100" dir="2700000" algn="tl">
                    <a:srgbClr val="000000">
                      <a:alpha val="43137"/>
                    </a:srgbClr>
                  </a:outerShdw>
                </a:effectLst>
              </a:rPr>
              <a:t>copiar</a:t>
            </a:r>
            <a:r>
              <a:rPr lang="pt-BR" sz="5400" dirty="0">
                <a:solidFill>
                  <a:srgbClr val="00B0F0"/>
                </a:solidFill>
                <a:effectLst>
                  <a:outerShdw blurRad="38100" dist="38100" dir="2700000" algn="tl">
                    <a:srgbClr val="000000">
                      <a:alpha val="43137"/>
                    </a:srgbClr>
                  </a:outerShdw>
                </a:effectLst>
              </a:rPr>
              <a:t> o software, qual o </a:t>
            </a:r>
            <a:r>
              <a:rPr lang="pt-BR" sz="6600" dirty="0">
                <a:solidFill>
                  <a:srgbClr val="FF0000"/>
                </a:solidFill>
                <a:effectLst>
                  <a:outerShdw blurRad="38100" dist="38100" dir="2700000" algn="tl">
                    <a:srgbClr val="000000">
                      <a:alpha val="43137"/>
                    </a:srgbClr>
                  </a:outerShdw>
                </a:effectLst>
              </a:rPr>
              <a:t>custo</a:t>
            </a:r>
            <a:r>
              <a:rPr lang="pt-BR" sz="5400" dirty="0">
                <a:solidFill>
                  <a:srgbClr val="00B0F0"/>
                </a:solidFill>
                <a:effectLst>
                  <a:outerShdw blurRad="38100" dist="38100" dir="2700000" algn="tl">
                    <a:srgbClr val="000000">
                      <a:alpha val="43137"/>
                    </a:srgbClr>
                  </a:outerShdw>
                </a:effectLst>
              </a:rPr>
              <a:t>?</a:t>
            </a:r>
          </a:p>
        </p:txBody>
      </p:sp>
      <p:pic>
        <p:nvPicPr>
          <p:cNvPr id="4" name="Imagem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963143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uxograma: Processo 4"/>
          <p:cNvSpPr/>
          <p:nvPr/>
        </p:nvSpPr>
        <p:spPr>
          <a:xfrm>
            <a:off x="-66368" y="-1386348"/>
            <a:ext cx="12258367" cy="8819536"/>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p:cNvPicPr>
            <a:picLocks noChangeAspect="1"/>
          </p:cNvPicPr>
          <p:nvPr/>
        </p:nvPicPr>
        <p:blipFill rotWithShape="1">
          <a:blip r:embed="rId3">
            <a:extLst>
              <a:ext uri="{28A0092B-C50C-407E-A947-70E740481C1C}">
                <a14:useLocalDpi xmlns:a14="http://schemas.microsoft.com/office/drawing/2010/main" val="0"/>
              </a:ext>
            </a:extLst>
          </a:blip>
          <a:srcRect l="6593" t="18736" r="7067" b="22063"/>
          <a:stretch/>
        </p:blipFill>
        <p:spPr>
          <a:xfrm>
            <a:off x="819150" y="2057399"/>
            <a:ext cx="10725150" cy="2514601"/>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35064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2743200" y="2476500"/>
            <a:ext cx="6550191" cy="1015663"/>
          </a:xfrm>
          <a:prstGeom prst="rect">
            <a:avLst/>
          </a:prstGeom>
          <a:noFill/>
        </p:spPr>
        <p:txBody>
          <a:bodyPr wrap="none" rtlCol="0">
            <a:spAutoFit/>
          </a:bodyPr>
          <a:lstStyle/>
          <a:p>
            <a:r>
              <a:rPr lang="pt-BR" sz="6000" b="1" dirty="0">
                <a:effectLst>
                  <a:outerShdw blurRad="38100" dist="38100" dir="2700000" algn="tl">
                    <a:srgbClr val="000000">
                      <a:alpha val="43137"/>
                    </a:srgbClr>
                  </a:outerShdw>
                </a:effectLst>
              </a:rPr>
              <a:t>Oi eu sou </a:t>
            </a:r>
            <a:r>
              <a:rPr lang="pt-BR" sz="6000" b="1" dirty="0">
                <a:solidFill>
                  <a:srgbClr val="FF0000"/>
                </a:solidFill>
                <a:effectLst>
                  <a:outerShdw blurRad="38100" dist="38100" dir="2700000" algn="tl">
                    <a:srgbClr val="000000">
                      <a:alpha val="43137"/>
                    </a:srgbClr>
                  </a:outerShdw>
                </a:effectLst>
              </a:rPr>
              <a:t>Gabriel</a:t>
            </a:r>
          </a:p>
        </p:txBody>
      </p:sp>
    </p:spTree>
    <p:extLst>
      <p:ext uri="{BB962C8B-B14F-4D97-AF65-F5344CB8AC3E}">
        <p14:creationId xmlns:p14="http://schemas.microsoft.com/office/powerpoint/2010/main" val="1826360980"/>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5974"/>
            <a:ext cx="12192000" cy="8128000"/>
          </a:xfrm>
          <a:prstGeom prst="rect">
            <a:avLst/>
          </a:prstGeom>
        </p:spPr>
      </p:pic>
      <p:sp>
        <p:nvSpPr>
          <p:cNvPr id="2" name="Título 1"/>
          <p:cNvSpPr>
            <a:spLocks noGrp="1"/>
          </p:cNvSpPr>
          <p:nvPr>
            <p:ph type="title"/>
          </p:nvPr>
        </p:nvSpPr>
        <p:spPr>
          <a:xfrm>
            <a:off x="809625" y="3048000"/>
            <a:ext cx="10306050" cy="3337027"/>
          </a:xfrm>
        </p:spPr>
        <p:txBody>
          <a:bodyPr>
            <a:noAutofit/>
          </a:bodyPr>
          <a:lstStyle/>
          <a:p>
            <a:pPr algn="ctr"/>
            <a:r>
              <a:rPr lang="pt-BR" sz="6600" dirty="0">
                <a:solidFill>
                  <a:srgbClr val="FFC000"/>
                </a:solidFill>
                <a:effectLst>
                  <a:outerShdw blurRad="38100" dist="38100" dir="2700000" algn="tl">
                    <a:srgbClr val="000000">
                      <a:alpha val="43137"/>
                    </a:srgbClr>
                  </a:outerShdw>
                </a:effectLst>
              </a:rPr>
              <a:t>Desenvolvimento de software é </a:t>
            </a:r>
            <a:r>
              <a:rPr lang="pt-BR" sz="9600" dirty="0">
                <a:solidFill>
                  <a:srgbClr val="FF0000"/>
                </a:solidFill>
                <a:effectLst>
                  <a:outerShdw blurRad="38100" dist="38100" dir="2700000" algn="tl">
                    <a:srgbClr val="000000">
                      <a:alpha val="43137"/>
                    </a:srgbClr>
                  </a:outerShdw>
                </a:effectLst>
              </a:rPr>
              <a:t>aprendizado</a:t>
            </a:r>
            <a:r>
              <a:rPr lang="pt-BR" sz="6600" dirty="0">
                <a:solidFill>
                  <a:srgbClr val="FFC000"/>
                </a:solidFill>
                <a:effectLst>
                  <a:outerShdw blurRad="38100" dist="38100" dir="2700000" algn="tl">
                    <a:srgbClr val="000000">
                      <a:alpha val="43137"/>
                    </a:srgbClr>
                  </a:outerShdw>
                </a:effectLst>
              </a:rPr>
              <a:t> !!!!</a:t>
            </a:r>
          </a:p>
        </p:txBody>
      </p:sp>
      <p:pic>
        <p:nvPicPr>
          <p:cNvPr id="4" name="Imagem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807068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35974"/>
            <a:ext cx="12192000" cy="8128000"/>
          </a:xfrm>
          <a:prstGeom prst="rect">
            <a:avLst/>
          </a:prstGeom>
        </p:spPr>
      </p:pic>
      <p:pic>
        <p:nvPicPr>
          <p:cNvPr id="3" name="Imagem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50" y="1405241"/>
            <a:ext cx="2647950" cy="264795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ítulo 3"/>
          <p:cNvSpPr>
            <a:spLocks noGrp="1"/>
          </p:cNvSpPr>
          <p:nvPr>
            <p:ph type="title"/>
          </p:nvPr>
        </p:nvSpPr>
        <p:spPr>
          <a:xfrm>
            <a:off x="334851" y="1068947"/>
            <a:ext cx="9601200" cy="3374264"/>
          </a:xfrm>
        </p:spPr>
        <p:txBody>
          <a:bodyPr>
            <a:noAutofit/>
          </a:bodyPr>
          <a:lstStyle/>
          <a:p>
            <a:r>
              <a:rPr lang="pt-BR" sz="6600" dirty="0">
                <a:solidFill>
                  <a:srgbClr val="FFFF00"/>
                </a:solidFill>
                <a:effectLst>
                  <a:outerShdw blurRad="38100" dist="38100" dir="2700000" algn="tl">
                    <a:srgbClr val="000000">
                      <a:alpha val="43137"/>
                    </a:srgbClr>
                  </a:outerShdw>
                </a:effectLst>
              </a:rPr>
              <a:t>Afinal, programar é </a:t>
            </a:r>
            <a:r>
              <a:rPr lang="pt-BR" sz="19900" dirty="0">
                <a:solidFill>
                  <a:srgbClr val="FF0000"/>
                </a:solidFill>
                <a:effectLst>
                  <a:outerShdw blurRad="38100" dist="38100" dir="2700000" algn="tl">
                    <a:srgbClr val="000000">
                      <a:alpha val="43137"/>
                    </a:srgbClr>
                  </a:outerShdw>
                </a:effectLst>
              </a:rPr>
              <a:t>fácil</a:t>
            </a:r>
            <a:r>
              <a:rPr lang="pt-BR" sz="6600" dirty="0">
                <a:solidFill>
                  <a:srgbClr val="FF0000"/>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33792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4257"/>
            <a:ext cx="13678392" cy="9542283"/>
          </a:xfrm>
          <a:prstGeom prst="rect">
            <a:avLst/>
          </a:prstGeom>
        </p:spPr>
      </p:pic>
    </p:spTree>
    <p:extLst>
      <p:ext uri="{BB962C8B-B14F-4D97-AF65-F5344CB8AC3E}">
        <p14:creationId xmlns:p14="http://schemas.microsoft.com/office/powerpoint/2010/main" val="89459070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609124" y="252708"/>
            <a:ext cx="10973751" cy="6352583"/>
          </a:xfrm>
          <a:prstGeom prst="rect">
            <a:avLst/>
          </a:prstGeom>
        </p:spPr>
      </p:pic>
    </p:spTree>
    <p:extLst>
      <p:ext uri="{BB962C8B-B14F-4D97-AF65-F5344CB8AC3E}">
        <p14:creationId xmlns:p14="http://schemas.microsoft.com/office/powerpoint/2010/main" val="191847505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382601" y="2078597"/>
            <a:ext cx="9601200" cy="1502803"/>
          </a:xfrm>
        </p:spPr>
        <p:txBody>
          <a:bodyPr>
            <a:noAutofit/>
          </a:bodyPr>
          <a:lstStyle/>
          <a:p>
            <a:r>
              <a:rPr lang="pt-BR" sz="6600" dirty="0">
                <a:solidFill>
                  <a:schemeClr val="tx1"/>
                </a:solidFill>
                <a:effectLst>
                  <a:outerShdw blurRad="38100" dist="38100" dir="2700000" algn="tl">
                    <a:srgbClr val="000000">
                      <a:alpha val="43137"/>
                    </a:srgbClr>
                  </a:outerShdw>
                </a:effectLst>
              </a:rPr>
              <a:t>1 ano </a:t>
            </a:r>
            <a:r>
              <a:rPr lang="pt-BR" sz="9600" dirty="0">
                <a:solidFill>
                  <a:srgbClr val="FF0000"/>
                </a:solidFill>
                <a:effectLst>
                  <a:outerShdw blurRad="38100" dist="38100" dir="2700000" algn="tl">
                    <a:srgbClr val="000000">
                      <a:alpha val="43137"/>
                    </a:srgbClr>
                  </a:outerShdw>
                </a:effectLst>
              </a:rPr>
              <a:t>depois</a:t>
            </a:r>
            <a:r>
              <a:rPr lang="pt-BR" sz="6600" dirty="0">
                <a:solidFill>
                  <a:schemeClr val="tx1"/>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39999622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3"/>
          <a:stretch>
            <a:fillRect/>
          </a:stretch>
        </p:blipFill>
        <p:spPr>
          <a:xfrm>
            <a:off x="606076" y="359398"/>
            <a:ext cx="10979848" cy="6139204"/>
          </a:xfrm>
          <a:prstGeom prst="rect">
            <a:avLst/>
          </a:prstGeom>
        </p:spPr>
      </p:pic>
    </p:spTree>
    <p:extLst>
      <p:ext uri="{BB962C8B-B14F-4D97-AF65-F5344CB8AC3E}">
        <p14:creationId xmlns:p14="http://schemas.microsoft.com/office/powerpoint/2010/main" val="254982889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8132063"/>
          </a:xfrm>
          <a:prstGeom prst="rect">
            <a:avLst/>
          </a:prstGeom>
        </p:spPr>
      </p:pic>
      <p:sp>
        <p:nvSpPr>
          <p:cNvPr id="2" name="Título 1"/>
          <p:cNvSpPr>
            <a:spLocks noGrp="1"/>
          </p:cNvSpPr>
          <p:nvPr>
            <p:ph type="title"/>
          </p:nvPr>
        </p:nvSpPr>
        <p:spPr>
          <a:xfrm>
            <a:off x="247650" y="647700"/>
            <a:ext cx="7581900" cy="2958895"/>
          </a:xfrm>
        </p:spPr>
        <p:txBody>
          <a:bodyPr>
            <a:noAutofit/>
          </a:bodyPr>
          <a:lstStyle/>
          <a:p>
            <a:r>
              <a:rPr lang="pt-BR" sz="4400" dirty="0">
                <a:solidFill>
                  <a:srgbClr val="FFFF00"/>
                </a:solidFill>
                <a:effectLst>
                  <a:outerShdw blurRad="38100" dist="38100" dir="2700000" algn="tl">
                    <a:srgbClr val="000000">
                      <a:alpha val="43137"/>
                    </a:srgbClr>
                  </a:outerShdw>
                </a:effectLst>
              </a:rPr>
              <a:t>Vamos </a:t>
            </a:r>
            <a:r>
              <a:rPr lang="pt-BR" sz="6600" dirty="0">
                <a:solidFill>
                  <a:srgbClr val="FF0000"/>
                </a:solidFill>
                <a:effectLst>
                  <a:outerShdw blurRad="38100" dist="38100" dir="2700000" algn="tl">
                    <a:srgbClr val="000000">
                      <a:alpha val="43137"/>
                    </a:srgbClr>
                  </a:outerShdw>
                </a:effectLst>
              </a:rPr>
              <a:t>contratar</a:t>
            </a:r>
            <a:r>
              <a:rPr lang="pt-BR" sz="4400" dirty="0">
                <a:solidFill>
                  <a:srgbClr val="FFFF00"/>
                </a:solidFill>
                <a:effectLst>
                  <a:outerShdw blurRad="38100" dist="38100" dir="2700000" algn="tl">
                    <a:srgbClr val="000000">
                      <a:alpha val="43137"/>
                    </a:srgbClr>
                  </a:outerShdw>
                </a:effectLst>
              </a:rPr>
              <a:t> programadores, afinal o problema é </a:t>
            </a:r>
            <a:r>
              <a:rPr lang="pt-BR" sz="6600" dirty="0">
                <a:solidFill>
                  <a:srgbClr val="FF0000"/>
                </a:solidFill>
                <a:effectLst>
                  <a:outerShdw blurRad="38100" dist="38100" dir="2700000" algn="tl">
                    <a:srgbClr val="000000">
                      <a:alpha val="43137"/>
                    </a:srgbClr>
                  </a:outerShdw>
                </a:effectLst>
              </a:rPr>
              <a:t>produtividade</a:t>
            </a:r>
            <a:r>
              <a:rPr lang="pt-BR" sz="4400" dirty="0">
                <a:solidFill>
                  <a:srgbClr val="FFFF00"/>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4178320021"/>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612172" y="344156"/>
            <a:ext cx="10967655" cy="6169687"/>
          </a:xfrm>
          <a:prstGeom prst="rect">
            <a:avLst/>
          </a:prstGeom>
        </p:spPr>
      </p:pic>
    </p:spTree>
    <p:extLst>
      <p:ext uri="{BB962C8B-B14F-4D97-AF65-F5344CB8AC3E}">
        <p14:creationId xmlns:p14="http://schemas.microsoft.com/office/powerpoint/2010/main" val="27619807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382601" y="2078597"/>
            <a:ext cx="9601200" cy="1502803"/>
          </a:xfrm>
        </p:spPr>
        <p:txBody>
          <a:bodyPr>
            <a:noAutofit/>
          </a:bodyPr>
          <a:lstStyle/>
          <a:p>
            <a:r>
              <a:rPr lang="pt-BR" sz="6600" dirty="0">
                <a:solidFill>
                  <a:schemeClr val="tx1"/>
                </a:solidFill>
                <a:effectLst>
                  <a:outerShdw blurRad="38100" dist="38100" dir="2700000" algn="tl">
                    <a:srgbClr val="000000">
                      <a:alpha val="43137"/>
                    </a:srgbClr>
                  </a:outerShdw>
                </a:effectLst>
              </a:rPr>
              <a:t>6 meses </a:t>
            </a:r>
            <a:r>
              <a:rPr lang="pt-BR" sz="9600" dirty="0">
                <a:solidFill>
                  <a:srgbClr val="FF0000"/>
                </a:solidFill>
                <a:effectLst>
                  <a:outerShdw blurRad="38100" dist="38100" dir="2700000" algn="tl">
                    <a:srgbClr val="000000">
                      <a:alpha val="43137"/>
                    </a:srgbClr>
                  </a:outerShdw>
                </a:effectLst>
              </a:rPr>
              <a:t>depois</a:t>
            </a:r>
            <a:r>
              <a:rPr lang="pt-BR" sz="6600" dirty="0">
                <a:solidFill>
                  <a:schemeClr val="tx1"/>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35593569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96931" y="359398"/>
            <a:ext cx="10998137" cy="6139204"/>
          </a:xfrm>
          <a:prstGeom prst="rect">
            <a:avLst/>
          </a:prstGeom>
        </p:spPr>
      </p:pic>
    </p:spTree>
    <p:extLst>
      <p:ext uri="{BB962C8B-B14F-4D97-AF65-F5344CB8AC3E}">
        <p14:creationId xmlns:p14="http://schemas.microsoft.com/office/powerpoint/2010/main" val="365275637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43" y="0"/>
            <a:ext cx="1495500" cy="2789421"/>
          </a:xfrm>
          <a:prstGeom prst="rect">
            <a:avLst/>
          </a:prstGeom>
        </p:spPr>
      </p:pic>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262" y="320766"/>
            <a:ext cx="2147887" cy="2147887"/>
          </a:xfrm>
          <a:prstGeom prst="rect">
            <a:avLst/>
          </a:prstGeom>
        </p:spPr>
      </p:pic>
      <p:pic>
        <p:nvPicPr>
          <p:cNvPr id="5" name="Imagem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4568" y="598419"/>
            <a:ext cx="3004868" cy="1592580"/>
          </a:xfrm>
          <a:prstGeom prst="rect">
            <a:avLst/>
          </a:prstGeom>
        </p:spPr>
      </p:pic>
      <p:pic>
        <p:nvPicPr>
          <p:cNvPr id="6" name="Imagem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05855" y="182107"/>
            <a:ext cx="4139014" cy="2425204"/>
          </a:xfrm>
          <a:prstGeom prst="rect">
            <a:avLst/>
          </a:prstGeom>
        </p:spPr>
      </p:pic>
      <p:pic>
        <p:nvPicPr>
          <p:cNvPr id="8" name="Imagem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3349" y="2789421"/>
            <a:ext cx="2476500" cy="3276600"/>
          </a:xfrm>
          <a:prstGeom prst="rect">
            <a:avLst/>
          </a:prstGeom>
        </p:spPr>
      </p:pic>
      <p:pic>
        <p:nvPicPr>
          <p:cNvPr id="9" name="Imagem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5462" y="2607311"/>
            <a:ext cx="4524375" cy="3543300"/>
          </a:xfrm>
          <a:prstGeom prst="rect">
            <a:avLst/>
          </a:prstGeom>
        </p:spPr>
      </p:pic>
    </p:spTree>
    <p:extLst>
      <p:ext uri="{BB962C8B-B14F-4D97-AF65-F5344CB8AC3E}">
        <p14:creationId xmlns:p14="http://schemas.microsoft.com/office/powerpoint/2010/main" val="34393076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303" y="-209550"/>
            <a:ext cx="15051506" cy="7943850"/>
          </a:xfrm>
          <a:prstGeom prst="rect">
            <a:avLst/>
          </a:prstGeom>
        </p:spPr>
      </p:pic>
    </p:spTree>
    <p:extLst>
      <p:ext uri="{BB962C8B-B14F-4D97-AF65-F5344CB8AC3E}">
        <p14:creationId xmlns:p14="http://schemas.microsoft.com/office/powerpoint/2010/main" val="176971430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27354"/>
            <a:ext cx="12192000" cy="9144000"/>
          </a:xfrm>
          <a:prstGeom prst="rect">
            <a:avLst/>
          </a:prstGeom>
        </p:spPr>
      </p:pic>
    </p:spTree>
    <p:extLst>
      <p:ext uri="{BB962C8B-B14F-4D97-AF65-F5344CB8AC3E}">
        <p14:creationId xmlns:p14="http://schemas.microsoft.com/office/powerpoint/2010/main" val="4071825229"/>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8106383"/>
          </a:xfrm>
          <a:prstGeom prst="rect">
            <a:avLst/>
          </a:prstGeom>
        </p:spPr>
      </p:pic>
      <p:sp>
        <p:nvSpPr>
          <p:cNvPr id="4" name="Título 3"/>
          <p:cNvSpPr>
            <a:spLocks noGrp="1"/>
          </p:cNvSpPr>
          <p:nvPr>
            <p:ph type="title"/>
          </p:nvPr>
        </p:nvSpPr>
        <p:spPr>
          <a:xfrm>
            <a:off x="334851" y="1068947"/>
            <a:ext cx="9601200" cy="3374264"/>
          </a:xfrm>
        </p:spPr>
        <p:txBody>
          <a:bodyPr>
            <a:noAutofit/>
          </a:bodyPr>
          <a:lstStyle/>
          <a:p>
            <a:r>
              <a:rPr lang="pt-BR" sz="6600" dirty="0">
                <a:solidFill>
                  <a:srgbClr val="FFFF00"/>
                </a:solidFill>
                <a:effectLst>
                  <a:outerShdw blurRad="38100" dist="38100" dir="2700000" algn="tl">
                    <a:srgbClr val="000000">
                      <a:alpha val="43137"/>
                    </a:srgbClr>
                  </a:outerShdw>
                </a:effectLst>
              </a:rPr>
              <a:t>Afinal, programar é </a:t>
            </a:r>
            <a:r>
              <a:rPr lang="pt-BR" sz="19900" dirty="0">
                <a:solidFill>
                  <a:srgbClr val="FF0000"/>
                </a:solidFill>
                <a:effectLst>
                  <a:outerShdw blurRad="38100" dist="38100" dir="2700000" algn="tl">
                    <a:srgbClr val="000000">
                      <a:alpha val="43137"/>
                    </a:srgbClr>
                  </a:outerShdw>
                </a:effectLst>
              </a:rPr>
              <a:t>fácil</a:t>
            </a:r>
            <a:r>
              <a:rPr lang="pt-BR" sz="6600" dirty="0">
                <a:solidFill>
                  <a:srgbClr val="FF0000"/>
                </a:solidFill>
                <a:effectLst>
                  <a:outerShdw blurRad="38100" dist="38100" dir="2700000" algn="tl">
                    <a:srgbClr val="000000">
                      <a:alpha val="43137"/>
                    </a:srgbClr>
                  </a:outerShdw>
                </a:effectLst>
              </a:rPr>
              <a:t> !!!!!!</a:t>
            </a:r>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327" y="855743"/>
            <a:ext cx="3197448" cy="3197448"/>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511995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uxograma: Processo 3"/>
          <p:cNvSpPr/>
          <p:nvPr/>
        </p:nvSpPr>
        <p:spPr>
          <a:xfrm>
            <a:off x="0" y="0"/>
            <a:ext cx="12192000" cy="6858000"/>
          </a:xfrm>
          <a:prstGeom prst="flowChartProcess">
            <a:avLst/>
          </a:prstGeom>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125" y="950779"/>
            <a:ext cx="7143750" cy="5715000"/>
          </a:xfrm>
          <a:prstGeom prst="rect">
            <a:avLst/>
          </a:prstGeom>
        </p:spPr>
      </p:pic>
      <p:sp>
        <p:nvSpPr>
          <p:cNvPr id="2" name="Título 1"/>
          <p:cNvSpPr>
            <a:spLocks noGrp="1"/>
          </p:cNvSpPr>
          <p:nvPr>
            <p:ph type="title"/>
          </p:nvPr>
        </p:nvSpPr>
        <p:spPr>
          <a:xfrm>
            <a:off x="252211" y="-191606"/>
            <a:ext cx="9601200" cy="1142385"/>
          </a:xfrm>
        </p:spPr>
        <p:txBody>
          <a:bodyPr>
            <a:normAutofit/>
          </a:bodyPr>
          <a:lstStyle/>
          <a:p>
            <a:r>
              <a:rPr lang="pt-BR" sz="4400" dirty="0">
                <a:solidFill>
                  <a:srgbClr val="FFFF00"/>
                </a:solidFill>
                <a:effectLst>
                  <a:outerShdw blurRad="38100" dist="38100" dir="2700000" algn="tl">
                    <a:srgbClr val="000000">
                      <a:alpha val="43137"/>
                    </a:srgbClr>
                  </a:outerShdw>
                </a:effectLst>
              </a:rPr>
              <a:t>De quem é a culpa?</a:t>
            </a:r>
          </a:p>
        </p:txBody>
      </p:sp>
    </p:spTree>
    <p:extLst>
      <p:ext uri="{BB962C8B-B14F-4D97-AF65-F5344CB8AC3E}">
        <p14:creationId xmlns:p14="http://schemas.microsoft.com/office/powerpoint/2010/main" val="2647741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uxograma: Processo 3"/>
          <p:cNvSpPr/>
          <p:nvPr/>
        </p:nvSpPr>
        <p:spPr>
          <a:xfrm>
            <a:off x="0" y="0"/>
            <a:ext cx="12192000" cy="6858000"/>
          </a:xfrm>
          <a:prstGeom prst="flowChartProcess">
            <a:avLst/>
          </a:prstGeom>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5622" y="161065"/>
            <a:ext cx="1974285" cy="1579428"/>
          </a:xfrm>
          <a:prstGeom prst="rect">
            <a:avLst/>
          </a:prstGeom>
        </p:spPr>
      </p:pic>
    </p:spTree>
    <p:extLst>
      <p:ext uri="{BB962C8B-B14F-4D97-AF65-F5344CB8AC3E}">
        <p14:creationId xmlns:p14="http://schemas.microsoft.com/office/powerpoint/2010/main" val="124978130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p:cNvSpPr>
            <a:spLocks noGrp="1"/>
          </p:cNvSpPr>
          <p:nvPr>
            <p:ph type="title"/>
          </p:nvPr>
        </p:nvSpPr>
        <p:spPr>
          <a:xfrm>
            <a:off x="2297001" y="1790701"/>
            <a:ext cx="7856649" cy="2838450"/>
          </a:xfrm>
        </p:spPr>
        <p:txBody>
          <a:bodyPr>
            <a:noAutofit/>
          </a:bodyPr>
          <a:lstStyle/>
          <a:p>
            <a:r>
              <a:rPr lang="pt-BR" sz="6600" dirty="0">
                <a:solidFill>
                  <a:schemeClr val="tx1"/>
                </a:solidFill>
                <a:effectLst>
                  <a:outerShdw blurRad="38100" dist="38100" dir="2700000" algn="tl">
                    <a:srgbClr val="000000">
                      <a:alpha val="43137"/>
                    </a:srgbClr>
                  </a:outerShdw>
                </a:effectLst>
              </a:rPr>
              <a:t>O que é </a:t>
            </a:r>
            <a:r>
              <a:rPr lang="pt-BR" sz="13800" dirty="0">
                <a:solidFill>
                  <a:srgbClr val="FF0000"/>
                </a:solidFill>
                <a:effectLst>
                  <a:outerShdw blurRad="38100" dist="38100" dir="2700000" algn="tl">
                    <a:srgbClr val="000000">
                      <a:alpha val="43137"/>
                    </a:srgbClr>
                  </a:outerShdw>
                </a:effectLst>
              </a:rPr>
              <a:t>legado</a:t>
            </a:r>
            <a:r>
              <a:rPr lang="pt-BR" sz="6600" dirty="0">
                <a:solidFill>
                  <a:schemeClr val="tx1"/>
                </a:solidFill>
                <a:effectLst>
                  <a:outerShdw blurRad="38100" dist="38100" dir="2700000" algn="tl">
                    <a:srgbClr val="000000">
                      <a:alpha val="43137"/>
                    </a:srgbClr>
                  </a:outerShdw>
                </a:effectLst>
              </a:rPr>
              <a:t>?</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5622" y="161065"/>
            <a:ext cx="1974285" cy="1579428"/>
          </a:xfrm>
          <a:prstGeom prst="rect">
            <a:avLst/>
          </a:prstGeom>
        </p:spPr>
      </p:pic>
    </p:spTree>
    <p:extLst>
      <p:ext uri="{BB962C8B-B14F-4D97-AF65-F5344CB8AC3E}">
        <p14:creationId xmlns:p14="http://schemas.microsoft.com/office/powerpoint/2010/main" val="298065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p:cNvSpPr>
            <a:spLocks noGrp="1"/>
          </p:cNvSpPr>
          <p:nvPr>
            <p:ph type="title"/>
          </p:nvPr>
        </p:nvSpPr>
        <p:spPr>
          <a:xfrm>
            <a:off x="228601" y="285750"/>
            <a:ext cx="4457700" cy="2000250"/>
          </a:xfrm>
        </p:spPr>
        <p:txBody>
          <a:bodyPr>
            <a:noAutofit/>
          </a:bodyPr>
          <a:lstStyle/>
          <a:p>
            <a:r>
              <a:rPr lang="pt-BR" sz="4800" dirty="0">
                <a:solidFill>
                  <a:schemeClr val="tx1"/>
                </a:solidFill>
                <a:effectLst>
                  <a:outerShdw blurRad="38100" dist="38100" dir="2700000" algn="tl">
                    <a:srgbClr val="000000">
                      <a:alpha val="43137"/>
                    </a:srgbClr>
                  </a:outerShdw>
                </a:effectLst>
              </a:rPr>
              <a:t>O que é </a:t>
            </a:r>
            <a:r>
              <a:rPr lang="pt-BR" sz="8800" dirty="0">
                <a:solidFill>
                  <a:srgbClr val="FF0000"/>
                </a:solidFill>
                <a:effectLst>
                  <a:outerShdw blurRad="38100" dist="38100" dir="2700000" algn="tl">
                    <a:srgbClr val="000000">
                      <a:alpha val="43137"/>
                    </a:srgbClr>
                  </a:outerShdw>
                </a:effectLst>
              </a:rPr>
              <a:t>legado</a:t>
            </a:r>
            <a:r>
              <a:rPr lang="pt-BR" sz="4800" dirty="0">
                <a:solidFill>
                  <a:schemeClr val="tx1"/>
                </a:solidFill>
                <a:effectLst>
                  <a:outerShdw blurRad="38100" dist="38100" dir="2700000" algn="tl">
                    <a:srgbClr val="000000">
                      <a:alpha val="43137"/>
                    </a:srgbClr>
                  </a:outerShdw>
                </a:effectLst>
              </a:rPr>
              <a:t>?</a:t>
            </a:r>
          </a:p>
        </p:txBody>
      </p:sp>
      <p:sp>
        <p:nvSpPr>
          <p:cNvPr id="4" name="Título 3"/>
          <p:cNvSpPr txBox="1">
            <a:spLocks/>
          </p:cNvSpPr>
          <p:nvPr/>
        </p:nvSpPr>
        <p:spPr>
          <a:xfrm>
            <a:off x="1390650" y="3238500"/>
            <a:ext cx="9582150" cy="10477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pt-BR" sz="5400" dirty="0">
                <a:solidFill>
                  <a:schemeClr val="tx1"/>
                </a:solidFill>
                <a:effectLst>
                  <a:outerShdw blurRad="38100" dist="38100" dir="2700000" algn="tl">
                    <a:srgbClr val="000000">
                      <a:alpha val="43137"/>
                    </a:srgbClr>
                  </a:outerShdw>
                </a:effectLst>
              </a:rPr>
              <a:t>Código que “</a:t>
            </a:r>
            <a:r>
              <a:rPr lang="pt-BR" sz="7200" dirty="0">
                <a:solidFill>
                  <a:srgbClr val="FF0000"/>
                </a:solidFill>
                <a:effectLst>
                  <a:outerShdw blurRad="38100" dist="38100" dir="2700000" algn="tl">
                    <a:srgbClr val="000000">
                      <a:alpha val="43137"/>
                    </a:srgbClr>
                  </a:outerShdw>
                </a:effectLst>
              </a:rPr>
              <a:t>herdamos</a:t>
            </a:r>
            <a:r>
              <a:rPr lang="pt-BR" sz="5400" dirty="0">
                <a:solidFill>
                  <a:schemeClr val="tx1"/>
                </a:solidFill>
                <a:effectLst>
                  <a:outerShdw blurRad="38100" dist="38100" dir="2700000" algn="tl">
                    <a:srgbClr val="000000">
                      <a:alpha val="43137"/>
                    </a:srgbClr>
                  </a:outerShdw>
                </a:effectLst>
              </a:rPr>
              <a:t>”</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5622" y="161065"/>
            <a:ext cx="1974285" cy="1579428"/>
          </a:xfrm>
          <a:prstGeom prst="rect">
            <a:avLst/>
          </a:prstGeom>
        </p:spPr>
      </p:pic>
    </p:spTree>
    <p:extLst>
      <p:ext uri="{BB962C8B-B14F-4D97-AF65-F5344CB8AC3E}">
        <p14:creationId xmlns:p14="http://schemas.microsoft.com/office/powerpoint/2010/main" val="2617542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p:cNvSpPr>
            <a:spLocks noGrp="1"/>
          </p:cNvSpPr>
          <p:nvPr>
            <p:ph type="title"/>
          </p:nvPr>
        </p:nvSpPr>
        <p:spPr>
          <a:xfrm>
            <a:off x="228601" y="285750"/>
            <a:ext cx="4457700" cy="2000250"/>
          </a:xfrm>
        </p:spPr>
        <p:txBody>
          <a:bodyPr>
            <a:noAutofit/>
          </a:bodyPr>
          <a:lstStyle/>
          <a:p>
            <a:r>
              <a:rPr lang="pt-BR" sz="4800" dirty="0">
                <a:solidFill>
                  <a:schemeClr val="tx1"/>
                </a:solidFill>
                <a:effectLst>
                  <a:outerShdw blurRad="38100" dist="38100" dir="2700000" algn="tl">
                    <a:srgbClr val="000000">
                      <a:alpha val="43137"/>
                    </a:srgbClr>
                  </a:outerShdw>
                </a:effectLst>
              </a:rPr>
              <a:t>O que é </a:t>
            </a:r>
            <a:r>
              <a:rPr lang="pt-BR" sz="8800" dirty="0">
                <a:solidFill>
                  <a:srgbClr val="FF0000"/>
                </a:solidFill>
                <a:effectLst>
                  <a:outerShdw blurRad="38100" dist="38100" dir="2700000" algn="tl">
                    <a:srgbClr val="000000">
                      <a:alpha val="43137"/>
                    </a:srgbClr>
                  </a:outerShdw>
                </a:effectLst>
              </a:rPr>
              <a:t>legado</a:t>
            </a:r>
            <a:r>
              <a:rPr lang="pt-BR" sz="4800" dirty="0">
                <a:solidFill>
                  <a:schemeClr val="tx1"/>
                </a:solidFill>
                <a:effectLst>
                  <a:outerShdw blurRad="38100" dist="38100" dir="2700000" algn="tl">
                    <a:srgbClr val="000000">
                      <a:alpha val="43137"/>
                    </a:srgbClr>
                  </a:outerShdw>
                </a:effectLst>
              </a:rPr>
              <a:t>?</a:t>
            </a:r>
          </a:p>
        </p:txBody>
      </p:sp>
      <p:sp>
        <p:nvSpPr>
          <p:cNvPr id="4" name="Título 3"/>
          <p:cNvSpPr txBox="1">
            <a:spLocks/>
          </p:cNvSpPr>
          <p:nvPr/>
        </p:nvSpPr>
        <p:spPr>
          <a:xfrm>
            <a:off x="495300" y="2876550"/>
            <a:ext cx="11201400" cy="21145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pt-BR" sz="5400" dirty="0">
                <a:solidFill>
                  <a:schemeClr val="tx1"/>
                </a:solidFill>
                <a:effectLst>
                  <a:outerShdw blurRad="38100" dist="38100" dir="2700000" algn="tl">
                    <a:srgbClr val="000000">
                      <a:alpha val="43137"/>
                    </a:srgbClr>
                  </a:outerShdw>
                </a:effectLst>
              </a:rPr>
              <a:t>Código que temos que </a:t>
            </a:r>
            <a:r>
              <a:rPr lang="pt-BR" sz="7200" dirty="0">
                <a:solidFill>
                  <a:srgbClr val="FF0000"/>
                </a:solidFill>
                <a:effectLst>
                  <a:outerShdw blurRad="38100" dist="38100" dir="2700000" algn="tl">
                    <a:srgbClr val="000000">
                      <a:alpha val="43137"/>
                    </a:srgbClr>
                  </a:outerShdw>
                </a:effectLst>
              </a:rPr>
              <a:t>alterar</a:t>
            </a:r>
            <a:r>
              <a:rPr lang="pt-BR" sz="5400" dirty="0">
                <a:solidFill>
                  <a:schemeClr val="tx1"/>
                </a:solidFill>
                <a:effectLst>
                  <a:outerShdw blurRad="38100" dist="38100" dir="2700000" algn="tl">
                    <a:srgbClr val="000000">
                      <a:alpha val="43137"/>
                    </a:srgbClr>
                  </a:outerShdw>
                </a:effectLst>
              </a:rPr>
              <a:t> mas </a:t>
            </a:r>
            <a:r>
              <a:rPr lang="pt-BR" sz="7200" dirty="0">
                <a:solidFill>
                  <a:srgbClr val="FF0000"/>
                </a:solidFill>
                <a:effectLst>
                  <a:outerShdw blurRad="38100" dist="38100" dir="2700000" algn="tl">
                    <a:srgbClr val="000000">
                      <a:alpha val="43137"/>
                    </a:srgbClr>
                  </a:outerShdw>
                </a:effectLst>
              </a:rPr>
              <a:t>não entendemos</a:t>
            </a:r>
            <a:endParaRPr lang="pt-BR" sz="5400" dirty="0">
              <a:solidFill>
                <a:srgbClr val="FF0000"/>
              </a:solidFill>
              <a:effectLst>
                <a:outerShdw blurRad="38100" dist="38100" dir="2700000" algn="tl">
                  <a:srgbClr val="000000">
                    <a:alpha val="43137"/>
                  </a:srgbClr>
                </a:outerShdw>
              </a:effectLst>
            </a:endParaRP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5622" y="161065"/>
            <a:ext cx="1974285" cy="1579428"/>
          </a:xfrm>
          <a:prstGeom prst="rect">
            <a:avLst/>
          </a:prstGeom>
        </p:spPr>
      </p:pic>
    </p:spTree>
    <p:extLst>
      <p:ext uri="{BB962C8B-B14F-4D97-AF65-F5344CB8AC3E}">
        <p14:creationId xmlns:p14="http://schemas.microsoft.com/office/powerpoint/2010/main" val="890579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p:cNvSpPr>
            <a:spLocks noGrp="1"/>
          </p:cNvSpPr>
          <p:nvPr>
            <p:ph type="title"/>
          </p:nvPr>
        </p:nvSpPr>
        <p:spPr>
          <a:xfrm>
            <a:off x="2266950" y="2637565"/>
            <a:ext cx="6743699" cy="2000250"/>
          </a:xfrm>
        </p:spPr>
        <p:txBody>
          <a:bodyPr>
            <a:noAutofit/>
          </a:bodyPr>
          <a:lstStyle/>
          <a:p>
            <a:r>
              <a:rPr lang="pt-BR" sz="6000" dirty="0">
                <a:solidFill>
                  <a:schemeClr val="tx1"/>
                </a:solidFill>
                <a:effectLst>
                  <a:outerShdw blurRad="38100" dist="38100" dir="2700000" algn="tl">
                    <a:srgbClr val="000000">
                      <a:alpha val="43137"/>
                    </a:srgbClr>
                  </a:outerShdw>
                </a:effectLst>
              </a:rPr>
              <a:t>Qual o custo do </a:t>
            </a:r>
            <a:r>
              <a:rPr lang="pt-BR" sz="11500" dirty="0">
                <a:solidFill>
                  <a:srgbClr val="FF0000"/>
                </a:solidFill>
                <a:effectLst>
                  <a:outerShdw blurRad="38100" dist="38100" dir="2700000" algn="tl">
                    <a:srgbClr val="000000">
                      <a:alpha val="43137"/>
                    </a:srgbClr>
                  </a:outerShdw>
                </a:effectLst>
              </a:rPr>
              <a:t>legado</a:t>
            </a:r>
            <a:r>
              <a:rPr lang="pt-BR" sz="6000" dirty="0">
                <a:solidFill>
                  <a:schemeClr val="tx1"/>
                </a:solidFill>
                <a:effectLst>
                  <a:outerShdw blurRad="38100" dist="38100" dir="2700000" algn="tl">
                    <a:srgbClr val="000000">
                      <a:alpha val="43137"/>
                    </a:srgbClr>
                  </a:outerShdw>
                </a:effectLst>
              </a:rPr>
              <a:t>?</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5622" y="161065"/>
            <a:ext cx="1974285" cy="1579428"/>
          </a:xfrm>
          <a:prstGeom prst="rect">
            <a:avLst/>
          </a:prstGeom>
        </p:spPr>
      </p:pic>
    </p:spTree>
    <p:extLst>
      <p:ext uri="{BB962C8B-B14F-4D97-AF65-F5344CB8AC3E}">
        <p14:creationId xmlns:p14="http://schemas.microsoft.com/office/powerpoint/2010/main" val="2228943131"/>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p:cNvSpPr>
            <a:spLocks noGrp="1"/>
          </p:cNvSpPr>
          <p:nvPr>
            <p:ph type="title"/>
          </p:nvPr>
        </p:nvSpPr>
        <p:spPr>
          <a:xfrm>
            <a:off x="152401" y="161065"/>
            <a:ext cx="4248150" cy="2000250"/>
          </a:xfrm>
        </p:spPr>
        <p:txBody>
          <a:bodyPr>
            <a:noAutofit/>
          </a:bodyPr>
          <a:lstStyle/>
          <a:p>
            <a:r>
              <a:rPr lang="pt-BR" sz="4000" dirty="0">
                <a:solidFill>
                  <a:schemeClr val="tx1"/>
                </a:solidFill>
                <a:effectLst>
                  <a:outerShdw blurRad="38100" dist="38100" dir="2700000" algn="tl">
                    <a:srgbClr val="000000">
                      <a:alpha val="43137"/>
                    </a:srgbClr>
                  </a:outerShdw>
                </a:effectLst>
              </a:rPr>
              <a:t>Qual o custo do </a:t>
            </a:r>
            <a:r>
              <a:rPr lang="pt-BR" sz="7200" dirty="0">
                <a:solidFill>
                  <a:srgbClr val="FF0000"/>
                </a:solidFill>
                <a:effectLst>
                  <a:outerShdw blurRad="38100" dist="38100" dir="2700000" algn="tl">
                    <a:srgbClr val="000000">
                      <a:alpha val="43137"/>
                    </a:srgbClr>
                  </a:outerShdw>
                </a:effectLst>
              </a:rPr>
              <a:t>legado</a:t>
            </a:r>
            <a:r>
              <a:rPr lang="pt-BR" sz="4000" dirty="0">
                <a:solidFill>
                  <a:schemeClr val="tx1"/>
                </a:solidFill>
                <a:effectLst>
                  <a:outerShdw blurRad="38100" dist="38100" dir="2700000" algn="tl">
                    <a:srgbClr val="000000">
                      <a:alpha val="43137"/>
                    </a:srgbClr>
                  </a:outerShdw>
                </a:effectLst>
              </a:rPr>
              <a:t>?</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5622" y="161065"/>
            <a:ext cx="1974285" cy="1579428"/>
          </a:xfrm>
          <a:prstGeom prst="rect">
            <a:avLst/>
          </a:prstGeom>
        </p:spPr>
      </p:pic>
      <p:sp>
        <p:nvSpPr>
          <p:cNvPr id="4" name="Título 3"/>
          <p:cNvSpPr txBox="1">
            <a:spLocks/>
          </p:cNvSpPr>
          <p:nvPr/>
        </p:nvSpPr>
        <p:spPr>
          <a:xfrm>
            <a:off x="3924300" y="2161316"/>
            <a:ext cx="4514850" cy="37338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ctr"/>
            <a:r>
              <a:rPr lang="pt-BR" sz="4000" dirty="0">
                <a:solidFill>
                  <a:schemeClr val="tx1"/>
                </a:solidFill>
                <a:effectLst>
                  <a:outerShdw blurRad="38100" dist="38100" dir="2700000" algn="tl">
                    <a:srgbClr val="000000">
                      <a:alpha val="43137"/>
                    </a:srgbClr>
                  </a:outerShdw>
                </a:effectLst>
              </a:rPr>
              <a:t>Custo para </a:t>
            </a:r>
            <a:r>
              <a:rPr lang="pt-BR" sz="7200" dirty="0">
                <a:solidFill>
                  <a:srgbClr val="FF0000"/>
                </a:solidFill>
                <a:effectLst>
                  <a:outerShdw blurRad="38100" dist="38100" dir="2700000" algn="tl">
                    <a:srgbClr val="000000">
                      <a:alpha val="43137"/>
                    </a:srgbClr>
                  </a:outerShdw>
                </a:effectLst>
              </a:rPr>
              <a:t>Criar</a:t>
            </a:r>
            <a:r>
              <a:rPr lang="pt-BR" sz="4000" dirty="0">
                <a:solidFill>
                  <a:schemeClr val="tx1"/>
                </a:solidFill>
                <a:effectLst>
                  <a:outerShdw blurRad="38100" dist="38100" dir="2700000" algn="tl">
                    <a:srgbClr val="000000">
                      <a:alpha val="43137"/>
                    </a:srgbClr>
                  </a:outerShdw>
                </a:effectLst>
              </a:rPr>
              <a:t> </a:t>
            </a:r>
          </a:p>
          <a:p>
            <a:pPr algn="ctr"/>
            <a:r>
              <a:rPr lang="pt-BR" sz="4000" dirty="0">
                <a:solidFill>
                  <a:schemeClr val="tx1"/>
                </a:solidFill>
                <a:effectLst>
                  <a:outerShdw blurRad="38100" dist="38100" dir="2700000" algn="tl">
                    <a:srgbClr val="000000">
                      <a:alpha val="43137"/>
                    </a:srgbClr>
                  </a:outerShdw>
                </a:effectLst>
              </a:rPr>
              <a:t>+ </a:t>
            </a:r>
          </a:p>
          <a:p>
            <a:pPr algn="ctr"/>
            <a:r>
              <a:rPr lang="pt-BR" sz="4000" dirty="0">
                <a:solidFill>
                  <a:schemeClr val="tx1"/>
                </a:solidFill>
                <a:effectLst>
                  <a:outerShdw blurRad="38100" dist="38100" dir="2700000" algn="tl">
                    <a:srgbClr val="000000">
                      <a:alpha val="43137"/>
                    </a:srgbClr>
                  </a:outerShdw>
                </a:effectLst>
              </a:rPr>
              <a:t>Custo para </a:t>
            </a:r>
            <a:r>
              <a:rPr lang="pt-BR" sz="7200" dirty="0">
                <a:solidFill>
                  <a:srgbClr val="FF0000"/>
                </a:solidFill>
                <a:effectLst>
                  <a:outerShdw blurRad="38100" dist="38100" dir="2700000" algn="tl">
                    <a:srgbClr val="000000">
                      <a:alpha val="43137"/>
                    </a:srgbClr>
                  </a:outerShdw>
                </a:effectLst>
              </a:rPr>
              <a:t>Manter</a:t>
            </a:r>
            <a:endParaRPr lang="pt-BR" sz="40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42622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73489"/>
            <a:ext cx="12192001" cy="8108951"/>
          </a:xfrm>
          <a:prstGeom prst="rect">
            <a:avLst/>
          </a:prstGeom>
        </p:spPr>
      </p:pic>
      <p:sp>
        <p:nvSpPr>
          <p:cNvPr id="2" name="Título 1"/>
          <p:cNvSpPr>
            <a:spLocks noGrp="1"/>
          </p:cNvSpPr>
          <p:nvPr>
            <p:ph type="title"/>
          </p:nvPr>
        </p:nvSpPr>
        <p:spPr>
          <a:xfrm>
            <a:off x="200697" y="2580210"/>
            <a:ext cx="8531180" cy="2743200"/>
          </a:xfrm>
        </p:spPr>
        <p:txBody>
          <a:bodyPr>
            <a:normAutofit fontScale="90000"/>
          </a:bodyPr>
          <a:lstStyle/>
          <a:p>
            <a:r>
              <a:rPr lang="pt-BR" dirty="0">
                <a:solidFill>
                  <a:srgbClr val="FFFF00"/>
                </a:solidFill>
                <a:effectLst>
                  <a:outerShdw blurRad="38100" dist="38100" dir="2700000" algn="tl">
                    <a:srgbClr val="000000">
                      <a:alpha val="43137"/>
                    </a:srgbClr>
                  </a:outerShdw>
                </a:effectLst>
              </a:rPr>
              <a:t>Você se considera um desenvolvedor de software </a:t>
            </a:r>
            <a:r>
              <a:rPr lang="pt-BR" dirty="0">
                <a:solidFill>
                  <a:srgbClr val="FF0000"/>
                </a:solidFill>
                <a:effectLst>
                  <a:outerShdw blurRad="38100" dist="38100" dir="2700000" algn="tl">
                    <a:srgbClr val="000000">
                      <a:alpha val="43137"/>
                    </a:srgbClr>
                  </a:outerShdw>
                </a:effectLst>
              </a:rPr>
              <a:t>ACIMA</a:t>
            </a:r>
            <a:r>
              <a:rPr lang="pt-BR" dirty="0">
                <a:solidFill>
                  <a:srgbClr val="FFFF00"/>
                </a:solidFill>
                <a:effectLst>
                  <a:outerShdw blurRad="38100" dist="38100" dir="2700000" algn="tl">
                    <a:srgbClr val="000000">
                      <a:alpha val="43137"/>
                    </a:srgbClr>
                  </a:outerShdw>
                </a:effectLst>
              </a:rPr>
              <a:t> da média?</a:t>
            </a:r>
          </a:p>
        </p:txBody>
      </p:sp>
    </p:spTree>
    <p:extLst>
      <p:ext uri="{BB962C8B-B14F-4D97-AF65-F5344CB8AC3E}">
        <p14:creationId xmlns:p14="http://schemas.microsoft.com/office/powerpoint/2010/main" val="2362296366"/>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5622" y="161065"/>
            <a:ext cx="1974285" cy="1579428"/>
          </a:xfrm>
          <a:prstGeom prst="rect">
            <a:avLst/>
          </a:prstGeom>
        </p:spPr>
      </p:pic>
    </p:spTree>
    <p:extLst>
      <p:ext uri="{BB962C8B-B14F-4D97-AF65-F5344CB8AC3E}">
        <p14:creationId xmlns:p14="http://schemas.microsoft.com/office/powerpoint/2010/main" val="114934810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225" y="341179"/>
            <a:ext cx="7143750" cy="5715000"/>
          </a:xfrm>
          <a:prstGeom prst="rect">
            <a:avLst/>
          </a:prstGeom>
        </p:spPr>
      </p:pic>
    </p:spTree>
    <p:extLst>
      <p:ext uri="{BB962C8B-B14F-4D97-AF65-F5344CB8AC3E}">
        <p14:creationId xmlns:p14="http://schemas.microsoft.com/office/powerpoint/2010/main" val="4031903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3"/>
          <p:cNvSpPr txBox="1">
            <a:spLocks/>
          </p:cNvSpPr>
          <p:nvPr/>
        </p:nvSpPr>
        <p:spPr>
          <a:xfrm>
            <a:off x="419100" y="1238250"/>
            <a:ext cx="11239500" cy="341861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ctr"/>
            <a:r>
              <a:rPr lang="pt-BR" sz="6600" dirty="0">
                <a:solidFill>
                  <a:schemeClr val="tx1"/>
                </a:solidFill>
                <a:effectLst>
                  <a:outerShdw blurRad="38100" dist="38100" dir="2700000" algn="tl">
                    <a:srgbClr val="000000">
                      <a:alpha val="43137"/>
                    </a:srgbClr>
                  </a:outerShdw>
                </a:effectLst>
              </a:rPr>
              <a:t>Durante a </a:t>
            </a:r>
            <a:r>
              <a:rPr lang="pt-BR" sz="8800" dirty="0">
                <a:solidFill>
                  <a:srgbClr val="FF0000"/>
                </a:solidFill>
                <a:effectLst>
                  <a:outerShdw blurRad="38100" dist="38100" dir="2700000" algn="tl">
                    <a:srgbClr val="000000">
                      <a:alpha val="43137"/>
                    </a:srgbClr>
                  </a:outerShdw>
                </a:effectLst>
              </a:rPr>
              <a:t>manutenção</a:t>
            </a:r>
            <a:r>
              <a:rPr lang="pt-BR" sz="6600" dirty="0">
                <a:solidFill>
                  <a:schemeClr val="tx1"/>
                </a:solidFill>
                <a:effectLst>
                  <a:outerShdw blurRad="38100" dist="38100" dir="2700000" algn="tl">
                    <a:srgbClr val="000000">
                      <a:alpha val="43137"/>
                    </a:srgbClr>
                  </a:outerShdw>
                </a:effectLst>
              </a:rPr>
              <a:t> o código tende ao </a:t>
            </a:r>
            <a:r>
              <a:rPr lang="pt-BR" sz="8800" dirty="0">
                <a:solidFill>
                  <a:srgbClr val="FF0000"/>
                </a:solidFill>
                <a:effectLst>
                  <a:outerShdw blurRad="38100" dist="38100" dir="2700000" algn="tl">
                    <a:srgbClr val="000000">
                      <a:alpha val="43137"/>
                    </a:srgbClr>
                  </a:outerShdw>
                </a:effectLst>
              </a:rPr>
              <a:t>caos</a:t>
            </a:r>
            <a:r>
              <a:rPr lang="pt-BR" sz="6600" dirty="0">
                <a:solidFill>
                  <a:schemeClr val="tx1"/>
                </a:solidFill>
                <a:effectLst>
                  <a:outerShdw blurRad="38100" dist="38100" dir="2700000" algn="tl">
                    <a:srgbClr val="000000">
                      <a:alpha val="43137"/>
                    </a:srgbClr>
                  </a:outerShdw>
                </a:effectLst>
              </a:rPr>
              <a:t> ...</a:t>
            </a:r>
            <a:endParaRPr lang="pt-BR" sz="66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282355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2" name="Título 1"/>
          <p:cNvSpPr>
            <a:spLocks noGrp="1"/>
          </p:cNvSpPr>
          <p:nvPr>
            <p:ph type="title"/>
          </p:nvPr>
        </p:nvSpPr>
        <p:spPr>
          <a:xfrm>
            <a:off x="4457700" y="2914651"/>
            <a:ext cx="5410200" cy="3943349"/>
          </a:xfrm>
        </p:spPr>
        <p:txBody>
          <a:bodyPr>
            <a:noAutofit/>
          </a:bodyPr>
          <a:lstStyle/>
          <a:p>
            <a:r>
              <a:rPr lang="pt-BR" sz="13800" dirty="0">
                <a:solidFill>
                  <a:srgbClr val="FF0000"/>
                </a:solidFill>
                <a:effectLst>
                  <a:outerShdw blurRad="38100" dist="38100" dir="2700000" algn="tl">
                    <a:srgbClr val="000000">
                      <a:alpha val="43137"/>
                    </a:srgbClr>
                  </a:outerShdw>
                </a:effectLst>
              </a:rPr>
              <a:t>time</a:t>
            </a:r>
            <a:r>
              <a:rPr lang="pt-BR" sz="13800" dirty="0">
                <a:solidFill>
                  <a:srgbClr val="FFFF00"/>
                </a:solidFill>
                <a:effectLst>
                  <a:outerShdw blurRad="38100" dist="38100" dir="2700000" algn="tl">
                    <a:srgbClr val="000000">
                      <a:alpha val="43137"/>
                    </a:srgbClr>
                  </a:outerShdw>
                </a:effectLst>
              </a:rPr>
              <a:t> novo!</a:t>
            </a:r>
          </a:p>
        </p:txBody>
      </p:sp>
    </p:spTree>
    <p:extLst>
      <p:ext uri="{BB962C8B-B14F-4D97-AF65-F5344CB8AC3E}">
        <p14:creationId xmlns:p14="http://schemas.microsoft.com/office/powerpoint/2010/main" val="1705537626"/>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
            <a:ext cx="12192000" cy="8077200"/>
          </a:xfrm>
          <a:prstGeom prst="rect">
            <a:avLst/>
          </a:prstGeom>
        </p:spPr>
      </p:pic>
      <p:sp>
        <p:nvSpPr>
          <p:cNvPr id="2" name="Título 1"/>
          <p:cNvSpPr>
            <a:spLocks noGrp="1"/>
          </p:cNvSpPr>
          <p:nvPr>
            <p:ph type="title"/>
          </p:nvPr>
        </p:nvSpPr>
        <p:spPr>
          <a:xfrm>
            <a:off x="6362700" y="0"/>
            <a:ext cx="6629400" cy="3048000"/>
          </a:xfrm>
        </p:spPr>
        <p:txBody>
          <a:bodyPr>
            <a:noAutofit/>
          </a:bodyPr>
          <a:lstStyle/>
          <a:p>
            <a:r>
              <a:rPr lang="pt-BR" sz="6600" dirty="0">
                <a:solidFill>
                  <a:schemeClr val="tx1"/>
                </a:solidFill>
                <a:effectLst>
                  <a:outerShdw blurRad="38100" dist="38100" dir="2700000" algn="tl">
                    <a:srgbClr val="000000">
                      <a:alpha val="43137"/>
                    </a:srgbClr>
                  </a:outerShdw>
                </a:effectLst>
              </a:rPr>
              <a:t>Mas o que </a:t>
            </a:r>
            <a:r>
              <a:rPr lang="pt-BR" sz="8800" dirty="0">
                <a:solidFill>
                  <a:srgbClr val="FF0000"/>
                </a:solidFill>
                <a:effectLst>
                  <a:outerShdw blurRad="38100" dist="38100" dir="2700000" algn="tl">
                    <a:srgbClr val="000000">
                      <a:alpha val="43137"/>
                    </a:srgbClr>
                  </a:outerShdw>
                </a:effectLst>
              </a:rPr>
              <a:t>realmente</a:t>
            </a:r>
            <a:r>
              <a:rPr lang="pt-BR" sz="6600" dirty="0">
                <a:solidFill>
                  <a:schemeClr val="tx1"/>
                </a:solidFill>
                <a:effectLst>
                  <a:outerShdw blurRad="38100" dist="38100" dir="2700000" algn="tl">
                    <a:srgbClr val="000000">
                      <a:alpha val="43137"/>
                    </a:srgbClr>
                  </a:outerShdw>
                </a:effectLst>
              </a:rPr>
              <a:t> houve?</a:t>
            </a:r>
          </a:p>
        </p:txBody>
      </p:sp>
    </p:spTree>
    <p:extLst>
      <p:ext uri="{BB962C8B-B14F-4D97-AF65-F5344CB8AC3E}">
        <p14:creationId xmlns:p14="http://schemas.microsoft.com/office/powerpoint/2010/main" val="66176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2500" y="762000"/>
            <a:ext cx="9696450" cy="4216400"/>
          </a:xfrm>
        </p:spPr>
        <p:txBody>
          <a:bodyPr>
            <a:noAutofit/>
          </a:bodyPr>
          <a:lstStyle/>
          <a:p>
            <a:pPr algn="ctr"/>
            <a:r>
              <a:rPr lang="pt-BR" sz="7200" dirty="0">
                <a:solidFill>
                  <a:srgbClr val="0070C0"/>
                </a:solidFill>
                <a:effectLst>
                  <a:outerShdw blurRad="38100" dist="38100" dir="2700000" algn="tl">
                    <a:srgbClr val="000000">
                      <a:alpha val="43137"/>
                    </a:srgbClr>
                  </a:outerShdw>
                </a:effectLst>
              </a:rPr>
              <a:t>maior</a:t>
            </a:r>
            <a:r>
              <a:rPr lang="pt-BR" sz="7200" dirty="0">
                <a:solidFill>
                  <a:srgbClr val="FFFF00"/>
                </a:solidFill>
                <a:effectLst>
                  <a:outerShdw blurRad="38100" dist="38100" dir="2700000" algn="tl">
                    <a:srgbClr val="000000">
                      <a:alpha val="43137"/>
                    </a:srgbClr>
                  </a:outerShdw>
                </a:effectLst>
              </a:rPr>
              <a:t> </a:t>
            </a:r>
            <a:r>
              <a:rPr lang="pt-BR" sz="7200" dirty="0">
                <a:solidFill>
                  <a:schemeClr val="tx1"/>
                </a:solidFill>
                <a:effectLst>
                  <a:outerShdw blurRad="38100" dist="38100" dir="2700000" algn="tl">
                    <a:srgbClr val="000000">
                      <a:alpha val="43137"/>
                    </a:srgbClr>
                  </a:outerShdw>
                </a:effectLst>
              </a:rPr>
              <a:t>qualidade</a:t>
            </a:r>
            <a:r>
              <a:rPr lang="pt-BR" sz="7200" dirty="0">
                <a:solidFill>
                  <a:srgbClr val="FFFF00"/>
                </a:solidFill>
                <a:effectLst>
                  <a:outerShdw blurRad="38100" dist="38100" dir="2700000" algn="tl">
                    <a:srgbClr val="000000">
                      <a:alpha val="43137"/>
                    </a:srgbClr>
                  </a:outerShdw>
                </a:effectLst>
              </a:rPr>
              <a:t> </a:t>
            </a:r>
            <a:br>
              <a:rPr lang="pt-BR" sz="7200" dirty="0">
                <a:solidFill>
                  <a:srgbClr val="FFFF00"/>
                </a:solidFill>
                <a:effectLst>
                  <a:outerShdw blurRad="38100" dist="38100" dir="2700000" algn="tl">
                    <a:srgbClr val="000000">
                      <a:alpha val="43137"/>
                    </a:srgbClr>
                  </a:outerShdw>
                </a:effectLst>
              </a:rPr>
            </a:br>
            <a:r>
              <a:rPr lang="pt-BR" sz="7200" dirty="0">
                <a:solidFill>
                  <a:schemeClr val="tx1"/>
                </a:solidFill>
                <a:effectLst>
                  <a:outerShdw blurRad="38100" dist="38100" dir="2700000" algn="tl">
                    <a:srgbClr val="000000">
                      <a:alpha val="43137"/>
                    </a:srgbClr>
                  </a:outerShdw>
                </a:effectLst>
              </a:rPr>
              <a:t>=</a:t>
            </a:r>
            <a:r>
              <a:rPr lang="pt-BR" sz="7200" dirty="0">
                <a:solidFill>
                  <a:srgbClr val="FFFF00"/>
                </a:solidFill>
                <a:effectLst>
                  <a:outerShdw blurRad="38100" dist="38100" dir="2700000" algn="tl">
                    <a:srgbClr val="000000">
                      <a:alpha val="43137"/>
                    </a:srgbClr>
                  </a:outerShdw>
                </a:effectLst>
              </a:rPr>
              <a:t> </a:t>
            </a:r>
            <a:br>
              <a:rPr lang="pt-BR" sz="7200" dirty="0">
                <a:solidFill>
                  <a:srgbClr val="FFFF00"/>
                </a:solidFill>
                <a:effectLst>
                  <a:outerShdw blurRad="38100" dist="38100" dir="2700000" algn="tl">
                    <a:srgbClr val="000000">
                      <a:alpha val="43137"/>
                    </a:srgbClr>
                  </a:outerShdw>
                </a:effectLst>
              </a:rPr>
            </a:br>
            <a:r>
              <a:rPr lang="pt-BR" sz="7200" dirty="0">
                <a:solidFill>
                  <a:srgbClr val="FF0000"/>
                </a:solidFill>
                <a:effectLst>
                  <a:outerShdw blurRad="38100" dist="38100" dir="2700000" algn="tl">
                    <a:srgbClr val="000000">
                      <a:alpha val="43137"/>
                    </a:srgbClr>
                  </a:outerShdw>
                </a:effectLst>
              </a:rPr>
              <a:t>menor</a:t>
            </a:r>
            <a:r>
              <a:rPr lang="pt-BR" sz="7200" dirty="0">
                <a:solidFill>
                  <a:srgbClr val="FFFF00"/>
                </a:solidFill>
                <a:effectLst>
                  <a:outerShdw blurRad="38100" dist="38100" dir="2700000" algn="tl">
                    <a:srgbClr val="000000">
                      <a:alpha val="43137"/>
                    </a:srgbClr>
                  </a:outerShdw>
                </a:effectLst>
              </a:rPr>
              <a:t> </a:t>
            </a:r>
            <a:r>
              <a:rPr lang="pt-BR" sz="7200" dirty="0">
                <a:solidFill>
                  <a:schemeClr val="tx1"/>
                </a:solidFill>
                <a:effectLst>
                  <a:outerShdw blurRad="38100" dist="38100" dir="2700000" algn="tl">
                    <a:srgbClr val="000000">
                      <a:alpha val="43137"/>
                    </a:srgbClr>
                  </a:outerShdw>
                </a:effectLst>
              </a:rPr>
              <a:t>produtividade</a:t>
            </a:r>
          </a:p>
        </p:txBody>
      </p:sp>
    </p:spTree>
    <p:extLst>
      <p:ext uri="{BB962C8B-B14F-4D97-AF65-F5344CB8AC3E}">
        <p14:creationId xmlns:p14="http://schemas.microsoft.com/office/powerpoint/2010/main" val="736062728"/>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85801"/>
            <a:ext cx="12192000" cy="8099161"/>
          </a:xfrm>
          <a:prstGeom prst="rect">
            <a:avLst/>
          </a:prstGeom>
        </p:spPr>
      </p:pic>
    </p:spTree>
    <p:extLst>
      <p:ext uri="{BB962C8B-B14F-4D97-AF65-F5344CB8AC3E}">
        <p14:creationId xmlns:p14="http://schemas.microsoft.com/office/powerpoint/2010/main" val="4011151300"/>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786178"/>
            <a:ext cx="12877799" cy="8596678"/>
          </a:xfrm>
          <a:prstGeom prst="rect">
            <a:avLst/>
          </a:prstGeom>
        </p:spPr>
      </p:pic>
    </p:spTree>
    <p:extLst>
      <p:ext uri="{BB962C8B-B14F-4D97-AF65-F5344CB8AC3E}">
        <p14:creationId xmlns:p14="http://schemas.microsoft.com/office/powerpoint/2010/main" val="1926466432"/>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0550"/>
            <a:ext cx="12429366" cy="8229600"/>
          </a:xfrm>
          <a:prstGeom prst="rect">
            <a:avLst/>
          </a:prstGeom>
        </p:spPr>
      </p:pic>
      <p:sp>
        <p:nvSpPr>
          <p:cNvPr id="2" name="Título 1"/>
          <p:cNvSpPr>
            <a:spLocks noGrp="1"/>
          </p:cNvSpPr>
          <p:nvPr>
            <p:ph type="title"/>
          </p:nvPr>
        </p:nvSpPr>
        <p:spPr>
          <a:xfrm>
            <a:off x="197833" y="3524250"/>
            <a:ext cx="11994167" cy="1142385"/>
          </a:xfrm>
        </p:spPr>
        <p:txBody>
          <a:bodyPr>
            <a:normAutofit fontScale="90000"/>
          </a:bodyPr>
          <a:lstStyle/>
          <a:p>
            <a:r>
              <a:rPr lang="pt-BR" sz="5400" dirty="0">
                <a:solidFill>
                  <a:srgbClr val="FFFF00"/>
                </a:solidFill>
                <a:effectLst>
                  <a:outerShdw blurRad="38100" dist="38100" dir="2700000" algn="tl">
                    <a:srgbClr val="000000">
                      <a:alpha val="43137"/>
                    </a:srgbClr>
                  </a:outerShdw>
                </a:effectLst>
              </a:rPr>
              <a:t>Qual grau de qualidade do seu código?</a:t>
            </a:r>
          </a:p>
        </p:txBody>
      </p:sp>
    </p:spTree>
    <p:extLst>
      <p:ext uri="{BB962C8B-B14F-4D97-AF65-F5344CB8AC3E}">
        <p14:creationId xmlns:p14="http://schemas.microsoft.com/office/powerpoint/2010/main" val="3503394637"/>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849" y="2100416"/>
            <a:ext cx="11506201" cy="2743431"/>
          </a:xfrm>
        </p:spPr>
        <p:txBody>
          <a:bodyPr>
            <a:noAutofit/>
          </a:bodyPr>
          <a:lstStyle/>
          <a:p>
            <a:pPr algn="ctr"/>
            <a:r>
              <a:rPr lang="pt-BR" sz="5400" dirty="0">
                <a:solidFill>
                  <a:schemeClr val="tx1"/>
                </a:solidFill>
                <a:effectLst>
                  <a:outerShdw blurRad="38100" dist="38100" dir="2700000" algn="tl">
                    <a:srgbClr val="000000">
                      <a:alpha val="43137"/>
                    </a:srgbClr>
                  </a:outerShdw>
                </a:effectLst>
              </a:rPr>
              <a:t>Times altamente </a:t>
            </a:r>
            <a:r>
              <a:rPr lang="pt-BR" sz="7200" dirty="0">
                <a:solidFill>
                  <a:srgbClr val="FF0000"/>
                </a:solidFill>
                <a:effectLst>
                  <a:outerShdw blurRad="38100" dist="38100" dir="2700000" algn="tl">
                    <a:srgbClr val="000000">
                      <a:alpha val="43137"/>
                    </a:srgbClr>
                  </a:outerShdw>
                </a:effectLst>
              </a:rPr>
              <a:t>produtivos</a:t>
            </a:r>
            <a:r>
              <a:rPr lang="pt-BR" sz="5400" dirty="0">
                <a:solidFill>
                  <a:schemeClr val="tx1"/>
                </a:solidFill>
                <a:effectLst>
                  <a:outerShdw blurRad="38100" dist="38100" dir="2700000" algn="tl">
                    <a:srgbClr val="000000">
                      <a:alpha val="43137"/>
                    </a:srgbClr>
                  </a:outerShdw>
                </a:effectLst>
              </a:rPr>
              <a:t> são formados por pessoas que querem </a:t>
            </a:r>
            <a:r>
              <a:rPr lang="pt-BR" sz="7200" dirty="0">
                <a:solidFill>
                  <a:srgbClr val="FF0000"/>
                </a:solidFill>
                <a:effectLst>
                  <a:outerShdw blurRad="38100" dist="38100" dir="2700000" algn="tl">
                    <a:srgbClr val="000000">
                      <a:alpha val="43137"/>
                    </a:srgbClr>
                  </a:outerShdw>
                </a:effectLst>
              </a:rPr>
              <a:t>aprender</a:t>
            </a:r>
            <a:r>
              <a:rPr lang="pt-BR" sz="5400" dirty="0">
                <a:solidFill>
                  <a:schemeClr val="tx1"/>
                </a:solidFill>
                <a:effectLst>
                  <a:outerShdw blurRad="38100" dist="38100" dir="2700000" algn="tl">
                    <a:srgbClr val="000000">
                      <a:alpha val="43137"/>
                    </a:srgbClr>
                  </a:outerShdw>
                </a:effectLst>
              </a:rPr>
              <a:t> constantemente!</a:t>
            </a:r>
          </a:p>
        </p:txBody>
      </p:sp>
    </p:spTree>
    <p:extLst>
      <p:ext uri="{BB962C8B-B14F-4D97-AF65-F5344CB8AC3E}">
        <p14:creationId xmlns:p14="http://schemas.microsoft.com/office/powerpoint/2010/main" val="238018490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57" y="-1116269"/>
            <a:ext cx="14056190" cy="9345870"/>
          </a:xfrm>
          <a:prstGeom prst="rect">
            <a:avLst/>
          </a:prstGeom>
        </p:spPr>
      </p:pic>
    </p:spTree>
    <p:extLst>
      <p:ext uri="{BB962C8B-B14F-4D97-AF65-F5344CB8AC3E}">
        <p14:creationId xmlns:p14="http://schemas.microsoft.com/office/powerpoint/2010/main" val="27203645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6595263"/>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12955"/>
            <a:ext cx="12192000" cy="8129246"/>
          </a:xfrm>
          <a:prstGeom prst="rect">
            <a:avLst/>
          </a:prstGeom>
        </p:spPr>
      </p:pic>
    </p:spTree>
    <p:extLst>
      <p:ext uri="{BB962C8B-B14F-4D97-AF65-F5344CB8AC3E}">
        <p14:creationId xmlns:p14="http://schemas.microsoft.com/office/powerpoint/2010/main" val="697019946"/>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6" name="Título 1"/>
          <p:cNvSpPr>
            <a:spLocks noGrp="1"/>
          </p:cNvSpPr>
          <p:nvPr>
            <p:ph type="title"/>
          </p:nvPr>
        </p:nvSpPr>
        <p:spPr>
          <a:xfrm>
            <a:off x="342899" y="1132115"/>
            <a:ext cx="11506201" cy="986972"/>
          </a:xfrm>
        </p:spPr>
        <p:txBody>
          <a:bodyPr>
            <a:noAutofit/>
          </a:bodyPr>
          <a:lstStyle/>
          <a:p>
            <a:pPr algn="ctr"/>
            <a:r>
              <a:rPr lang="pt-BR" sz="6600" dirty="0">
                <a:solidFill>
                  <a:schemeClr val="tx1"/>
                </a:solidFill>
                <a:effectLst>
                  <a:outerShdw blurRad="38100" dist="38100" dir="2700000" algn="tl">
                    <a:srgbClr val="000000">
                      <a:alpha val="43137"/>
                    </a:srgbClr>
                  </a:outerShdw>
                </a:effectLst>
              </a:rPr>
              <a:t>(</a:t>
            </a:r>
            <a:r>
              <a:rPr lang="pt-BR" sz="6600" dirty="0" err="1">
                <a:solidFill>
                  <a:schemeClr val="tx1"/>
                </a:solidFill>
                <a:effectLst>
                  <a:outerShdw blurRad="38100" dist="38100" dir="2700000" algn="tl">
                    <a:srgbClr val="000000">
                      <a:alpha val="43137"/>
                    </a:srgbClr>
                  </a:outerShdw>
                </a:effectLst>
              </a:rPr>
              <a:t>Refactoring</a:t>
            </a:r>
            <a:r>
              <a:rPr lang="pt-BR" sz="6600" dirty="0">
                <a:solidFill>
                  <a:schemeClr val="tx1"/>
                </a:solidFill>
                <a:effectLst>
                  <a:outerShdw blurRad="38100" dist="38100" dir="2700000" algn="tl">
                    <a:srgbClr val="000000">
                      <a:alpha val="43137"/>
                    </a:srgbClr>
                  </a:outerShdw>
                </a:effectLst>
              </a:rPr>
              <a:t> </a:t>
            </a:r>
            <a:r>
              <a:rPr lang="pt-BR" sz="6600" dirty="0">
                <a:solidFill>
                  <a:srgbClr val="0070C0"/>
                </a:solidFill>
                <a:effectLst>
                  <a:outerShdw blurRad="38100" dist="38100" dir="2700000" algn="tl">
                    <a:srgbClr val="000000">
                      <a:alpha val="43137"/>
                    </a:srgbClr>
                  </a:outerShdw>
                </a:effectLst>
              </a:rPr>
              <a:t>==</a:t>
            </a:r>
            <a:r>
              <a:rPr lang="pt-BR" sz="6600" dirty="0">
                <a:solidFill>
                  <a:schemeClr val="tx1"/>
                </a:solidFill>
                <a:effectLst>
                  <a:outerShdw blurRad="38100" dist="38100" dir="2700000" algn="tl">
                    <a:srgbClr val="000000">
                      <a:alpha val="43137"/>
                    </a:srgbClr>
                  </a:outerShdw>
                </a:effectLst>
              </a:rPr>
              <a:t> Coragem )</a:t>
            </a:r>
          </a:p>
        </p:txBody>
      </p:sp>
    </p:spTree>
    <p:extLst>
      <p:ext uri="{BB962C8B-B14F-4D97-AF65-F5344CB8AC3E}">
        <p14:creationId xmlns:p14="http://schemas.microsoft.com/office/powerpoint/2010/main" val="3696543118"/>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9270" y="1393371"/>
            <a:ext cx="11214101" cy="2670629"/>
          </a:xfrm>
        </p:spPr>
        <p:txBody>
          <a:bodyPr>
            <a:noAutofit/>
          </a:bodyPr>
          <a:lstStyle/>
          <a:p>
            <a:pPr algn="ctr"/>
            <a:r>
              <a:rPr lang="pt-BR" sz="6000" dirty="0">
                <a:solidFill>
                  <a:schemeClr val="tx1"/>
                </a:solidFill>
                <a:effectLst>
                  <a:outerShdw blurRad="38100" dist="38100" dir="2700000" algn="tl">
                    <a:srgbClr val="000000">
                      <a:alpha val="43137"/>
                    </a:srgbClr>
                  </a:outerShdw>
                </a:effectLst>
              </a:rPr>
              <a:t>Quais as </a:t>
            </a:r>
            <a:r>
              <a:rPr lang="pt-BR" sz="8000" dirty="0">
                <a:solidFill>
                  <a:srgbClr val="FF0000"/>
                </a:solidFill>
                <a:effectLst>
                  <a:outerShdw blurRad="38100" dist="38100" dir="2700000" algn="tl">
                    <a:srgbClr val="000000">
                      <a:alpha val="43137"/>
                    </a:srgbClr>
                  </a:outerShdw>
                </a:effectLst>
              </a:rPr>
              <a:t>características</a:t>
            </a:r>
            <a:r>
              <a:rPr lang="pt-BR" sz="6000" dirty="0">
                <a:solidFill>
                  <a:schemeClr val="tx1"/>
                </a:solidFill>
                <a:effectLst>
                  <a:outerShdw blurRad="38100" dist="38100" dir="2700000" algn="tl">
                    <a:srgbClr val="000000">
                      <a:alpha val="43137"/>
                    </a:srgbClr>
                  </a:outerShdw>
                </a:effectLst>
              </a:rPr>
              <a:t> de profissionais acima da média?</a:t>
            </a:r>
          </a:p>
        </p:txBody>
      </p:sp>
    </p:spTree>
    <p:extLst>
      <p:ext uri="{BB962C8B-B14F-4D97-AF65-F5344CB8AC3E}">
        <p14:creationId xmlns:p14="http://schemas.microsoft.com/office/powerpoint/2010/main" val="2503157971"/>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78648"/>
          </a:xfrm>
          <a:prstGeom prst="rect">
            <a:avLst/>
          </a:prstGeom>
        </p:spPr>
      </p:pic>
      <p:sp>
        <p:nvSpPr>
          <p:cNvPr id="2" name="Título 1"/>
          <p:cNvSpPr>
            <a:spLocks noGrp="1"/>
          </p:cNvSpPr>
          <p:nvPr>
            <p:ph type="title"/>
          </p:nvPr>
        </p:nvSpPr>
        <p:spPr>
          <a:xfrm>
            <a:off x="1534652" y="1601789"/>
            <a:ext cx="6390148" cy="1142385"/>
          </a:xfrm>
        </p:spPr>
        <p:txBody>
          <a:bodyPr>
            <a:noAutofit/>
          </a:bodyPr>
          <a:lstStyle/>
          <a:p>
            <a:r>
              <a:rPr lang="pt-BR" sz="8800" dirty="0">
                <a:solidFill>
                  <a:srgbClr val="FFFF00"/>
                </a:solidFill>
                <a:effectLst>
                  <a:outerShdw blurRad="38100" dist="38100" dir="2700000" algn="tl">
                    <a:srgbClr val="000000">
                      <a:alpha val="43137"/>
                    </a:srgbClr>
                  </a:outerShdw>
                </a:effectLst>
              </a:rPr>
              <a:t>Iniciativa</a:t>
            </a:r>
          </a:p>
        </p:txBody>
      </p:sp>
    </p:spTree>
    <p:extLst>
      <p:ext uri="{BB962C8B-B14F-4D97-AF65-F5344CB8AC3E}">
        <p14:creationId xmlns:p14="http://schemas.microsoft.com/office/powerpoint/2010/main" val="445440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162925"/>
          </a:xfrm>
          <a:prstGeom prst="rect">
            <a:avLst/>
          </a:prstGeom>
        </p:spPr>
      </p:pic>
      <p:sp>
        <p:nvSpPr>
          <p:cNvPr id="2" name="Título 1"/>
          <p:cNvSpPr>
            <a:spLocks noGrp="1"/>
          </p:cNvSpPr>
          <p:nvPr>
            <p:ph type="title"/>
          </p:nvPr>
        </p:nvSpPr>
        <p:spPr>
          <a:xfrm>
            <a:off x="1895167" y="3933372"/>
            <a:ext cx="10296833" cy="2584212"/>
          </a:xfrm>
        </p:spPr>
        <p:txBody>
          <a:bodyPr>
            <a:noAutofit/>
          </a:bodyPr>
          <a:lstStyle/>
          <a:p>
            <a:r>
              <a:rPr lang="pt-BR" sz="8000" dirty="0">
                <a:solidFill>
                  <a:srgbClr val="FFFF00"/>
                </a:solidFill>
                <a:effectLst>
                  <a:outerShdw blurRad="38100" dist="38100" dir="2700000" algn="tl">
                    <a:srgbClr val="000000">
                      <a:alpha val="43137"/>
                    </a:srgbClr>
                  </a:outerShdw>
                </a:effectLst>
              </a:rPr>
              <a:t>Cooperação e </a:t>
            </a:r>
            <a:r>
              <a:rPr lang="pt-BR" sz="13800" dirty="0">
                <a:solidFill>
                  <a:srgbClr val="FF0000"/>
                </a:solidFill>
                <a:effectLst>
                  <a:outerShdw blurRad="38100" dist="38100" dir="2700000" algn="tl">
                    <a:srgbClr val="000000">
                      <a:alpha val="43137"/>
                    </a:srgbClr>
                  </a:outerShdw>
                </a:effectLst>
              </a:rPr>
              <a:t>não</a:t>
            </a:r>
            <a:r>
              <a:rPr lang="pt-BR" sz="8000" dirty="0">
                <a:solidFill>
                  <a:srgbClr val="FFFF00"/>
                </a:solidFill>
                <a:effectLst>
                  <a:outerShdw blurRad="38100" dist="38100" dir="2700000" algn="tl">
                    <a:srgbClr val="000000">
                      <a:alpha val="43137"/>
                    </a:srgbClr>
                  </a:outerShdw>
                </a:effectLst>
              </a:rPr>
              <a:t> competição</a:t>
            </a:r>
          </a:p>
        </p:txBody>
      </p:sp>
    </p:spTree>
    <p:extLst>
      <p:ext uri="{BB962C8B-B14F-4D97-AF65-F5344CB8AC3E}">
        <p14:creationId xmlns:p14="http://schemas.microsoft.com/office/powerpoint/2010/main" val="1709267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27355"/>
            <a:ext cx="12192000" cy="9615948"/>
          </a:xfrm>
          <a:prstGeom prst="rect">
            <a:avLst/>
          </a:prstGeom>
        </p:spPr>
      </p:pic>
      <p:sp>
        <p:nvSpPr>
          <p:cNvPr id="2" name="Título 1"/>
          <p:cNvSpPr>
            <a:spLocks noGrp="1"/>
          </p:cNvSpPr>
          <p:nvPr>
            <p:ph type="title"/>
          </p:nvPr>
        </p:nvSpPr>
        <p:spPr>
          <a:xfrm>
            <a:off x="469491" y="4131956"/>
            <a:ext cx="9601200" cy="1142385"/>
          </a:xfrm>
        </p:spPr>
        <p:txBody>
          <a:bodyPr>
            <a:noAutofit/>
          </a:bodyPr>
          <a:lstStyle/>
          <a:p>
            <a:r>
              <a:rPr lang="pt-BR" sz="11500" dirty="0">
                <a:solidFill>
                  <a:srgbClr val="FFFF00"/>
                </a:solidFill>
                <a:effectLst>
                  <a:outerShdw blurRad="38100" dist="38100" dir="2700000" algn="tl">
                    <a:srgbClr val="000000">
                      <a:alpha val="43137"/>
                    </a:srgbClr>
                  </a:outerShdw>
                </a:effectLst>
              </a:rPr>
              <a:t>Ensina</a:t>
            </a:r>
          </a:p>
        </p:txBody>
      </p:sp>
    </p:spTree>
    <p:extLst>
      <p:ext uri="{BB962C8B-B14F-4D97-AF65-F5344CB8AC3E}">
        <p14:creationId xmlns:p14="http://schemas.microsoft.com/office/powerpoint/2010/main" val="3941608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0000"/>
            <a:ext cx="12192000" cy="8128000"/>
          </a:xfrm>
          <a:prstGeom prst="rect">
            <a:avLst/>
          </a:prstGeom>
        </p:spPr>
      </p:pic>
      <p:sp>
        <p:nvSpPr>
          <p:cNvPr id="2" name="Título 1"/>
          <p:cNvSpPr>
            <a:spLocks noGrp="1"/>
          </p:cNvSpPr>
          <p:nvPr>
            <p:ph type="title"/>
          </p:nvPr>
        </p:nvSpPr>
        <p:spPr>
          <a:xfrm>
            <a:off x="239662" y="3185251"/>
            <a:ext cx="8222168" cy="3665492"/>
          </a:xfrm>
        </p:spPr>
        <p:txBody>
          <a:bodyPr>
            <a:noAutofit/>
          </a:bodyPr>
          <a:lstStyle/>
          <a:p>
            <a:r>
              <a:rPr lang="pt-BR" sz="8800" dirty="0">
                <a:solidFill>
                  <a:srgbClr val="FFFF00"/>
                </a:solidFill>
                <a:effectLst>
                  <a:outerShdw blurRad="38100" dist="38100" dir="2700000" algn="tl">
                    <a:srgbClr val="000000">
                      <a:alpha val="43137"/>
                    </a:srgbClr>
                  </a:outerShdw>
                </a:effectLst>
              </a:rPr>
              <a:t>Gosta de compartilhar conhecimento</a:t>
            </a:r>
          </a:p>
        </p:txBody>
      </p:sp>
    </p:spTree>
    <p:extLst>
      <p:ext uri="{BB962C8B-B14F-4D97-AF65-F5344CB8AC3E}">
        <p14:creationId xmlns:p14="http://schemas.microsoft.com/office/powerpoint/2010/main" val="2095752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1600"/>
            <a:ext cx="12192000" cy="6959600"/>
          </a:xfrm>
          <a:prstGeom prst="rect">
            <a:avLst/>
          </a:prstGeom>
        </p:spPr>
      </p:pic>
      <p:sp>
        <p:nvSpPr>
          <p:cNvPr id="2" name="Título 1"/>
          <p:cNvSpPr>
            <a:spLocks noGrp="1"/>
          </p:cNvSpPr>
          <p:nvPr>
            <p:ph type="title"/>
          </p:nvPr>
        </p:nvSpPr>
        <p:spPr>
          <a:xfrm>
            <a:off x="590578" y="928914"/>
            <a:ext cx="11388213" cy="2604649"/>
          </a:xfrm>
        </p:spPr>
        <p:txBody>
          <a:bodyPr>
            <a:noAutofit/>
          </a:bodyPr>
          <a:lstStyle/>
          <a:p>
            <a:r>
              <a:rPr lang="pt-BR" sz="8800" dirty="0">
                <a:solidFill>
                  <a:srgbClr val="FFFF00"/>
                </a:solidFill>
                <a:effectLst>
                  <a:outerShdw blurRad="38100" dist="38100" dir="2700000" algn="tl">
                    <a:srgbClr val="000000">
                      <a:alpha val="43137"/>
                    </a:srgbClr>
                  </a:outerShdw>
                </a:effectLst>
              </a:rPr>
              <a:t>São </a:t>
            </a:r>
            <a:r>
              <a:rPr lang="pt-BR" sz="8800" dirty="0">
                <a:solidFill>
                  <a:srgbClr val="FF0000"/>
                </a:solidFill>
                <a:effectLst>
                  <a:outerShdw blurRad="38100" dist="38100" dir="2700000" algn="tl">
                    <a:srgbClr val="000000">
                      <a:alpha val="43137"/>
                    </a:srgbClr>
                  </a:outerShdw>
                </a:effectLst>
              </a:rPr>
              <a:t>apaixonados</a:t>
            </a:r>
            <a:r>
              <a:rPr lang="pt-BR" sz="8800" dirty="0">
                <a:solidFill>
                  <a:srgbClr val="FFFF00"/>
                </a:solidFill>
                <a:effectLst>
                  <a:outerShdw blurRad="38100" dist="38100" dir="2700000" algn="tl">
                    <a:srgbClr val="000000">
                      <a:alpha val="43137"/>
                    </a:srgbClr>
                  </a:outerShdw>
                </a:effectLst>
              </a:rPr>
              <a:t> pelo que fazem</a:t>
            </a:r>
          </a:p>
        </p:txBody>
      </p:sp>
    </p:spTree>
    <p:extLst>
      <p:ext uri="{BB962C8B-B14F-4D97-AF65-F5344CB8AC3E}">
        <p14:creationId xmlns:p14="http://schemas.microsoft.com/office/powerpoint/2010/main" val="3784326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6886"/>
            <a:ext cx="12192000" cy="7404886"/>
          </a:xfrm>
          <a:prstGeom prst="rect">
            <a:avLst/>
          </a:prstGeom>
        </p:spPr>
      </p:pic>
      <p:sp>
        <p:nvSpPr>
          <p:cNvPr id="2" name="Título 1"/>
          <p:cNvSpPr>
            <a:spLocks noGrp="1"/>
          </p:cNvSpPr>
          <p:nvPr>
            <p:ph type="title"/>
          </p:nvPr>
        </p:nvSpPr>
        <p:spPr>
          <a:xfrm>
            <a:off x="-765629" y="1349829"/>
            <a:ext cx="9601200" cy="2531443"/>
          </a:xfrm>
        </p:spPr>
        <p:txBody>
          <a:bodyPr>
            <a:noAutofit/>
          </a:bodyPr>
          <a:lstStyle/>
          <a:p>
            <a:pPr algn="ctr"/>
            <a:r>
              <a:rPr lang="pt-BR" sz="8800" dirty="0">
                <a:solidFill>
                  <a:srgbClr val="FFFF00"/>
                </a:solidFill>
                <a:effectLst>
                  <a:outerShdw blurRad="38100" dist="38100" dir="2700000" algn="tl">
                    <a:srgbClr val="000000">
                      <a:alpha val="43137"/>
                    </a:srgbClr>
                  </a:outerShdw>
                </a:effectLst>
              </a:rPr>
              <a:t>Produtividade </a:t>
            </a:r>
            <a:br>
              <a:rPr lang="pt-BR" sz="8800" dirty="0">
                <a:solidFill>
                  <a:srgbClr val="FFFF00"/>
                </a:solidFill>
                <a:effectLst>
                  <a:outerShdw blurRad="38100" dist="38100" dir="2700000" algn="tl">
                    <a:srgbClr val="000000">
                      <a:alpha val="43137"/>
                    </a:srgbClr>
                  </a:outerShdw>
                </a:effectLst>
              </a:rPr>
            </a:br>
            <a:r>
              <a:rPr lang="pt-BR" sz="8800" dirty="0">
                <a:solidFill>
                  <a:srgbClr val="FF0000"/>
                </a:solidFill>
                <a:effectLst>
                  <a:outerShdw blurRad="38100" dist="38100" dir="2700000" algn="tl">
                    <a:srgbClr val="000000">
                      <a:alpha val="43137"/>
                    </a:srgbClr>
                  </a:outerShdw>
                </a:effectLst>
              </a:rPr>
              <a:t>!=</a:t>
            </a:r>
            <a:r>
              <a:rPr lang="pt-BR" sz="8800" dirty="0">
                <a:solidFill>
                  <a:srgbClr val="FFFF00"/>
                </a:solidFill>
                <a:effectLst>
                  <a:outerShdw blurRad="38100" dist="38100" dir="2700000" algn="tl">
                    <a:srgbClr val="000000">
                      <a:alpha val="43137"/>
                    </a:srgbClr>
                  </a:outerShdw>
                </a:effectLst>
              </a:rPr>
              <a:t> </a:t>
            </a:r>
            <a:br>
              <a:rPr lang="pt-BR" sz="8800" dirty="0">
                <a:solidFill>
                  <a:srgbClr val="FFFF00"/>
                </a:solidFill>
                <a:effectLst>
                  <a:outerShdw blurRad="38100" dist="38100" dir="2700000" algn="tl">
                    <a:srgbClr val="000000">
                      <a:alpha val="43137"/>
                    </a:srgbClr>
                  </a:outerShdw>
                </a:effectLst>
              </a:rPr>
            </a:br>
            <a:r>
              <a:rPr lang="pt-BR" sz="8800" dirty="0">
                <a:solidFill>
                  <a:srgbClr val="FFFF00"/>
                </a:solidFill>
                <a:effectLst>
                  <a:outerShdw blurRad="38100" dist="38100" dir="2700000" algn="tl">
                    <a:srgbClr val="000000">
                      <a:alpha val="43137"/>
                    </a:srgbClr>
                  </a:outerShdw>
                </a:effectLst>
              </a:rPr>
              <a:t>Esforço</a:t>
            </a:r>
          </a:p>
        </p:txBody>
      </p:sp>
    </p:spTree>
    <p:extLst>
      <p:ext uri="{BB962C8B-B14F-4D97-AF65-F5344CB8AC3E}">
        <p14:creationId xmlns:p14="http://schemas.microsoft.com/office/powerpoint/2010/main" val="1089327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4" descr="Macacos.jpg"/>
          <p:cNvPicPr>
            <a:picLocks noChangeAspect="1"/>
          </p:cNvPicPr>
          <p:nvPr/>
        </p:nvPicPr>
        <p:blipFill>
          <a:blip r:embed="rId3" cstate="print"/>
          <a:stretch>
            <a:fillRect/>
          </a:stretch>
        </p:blipFill>
        <p:spPr>
          <a:xfrm>
            <a:off x="3404622" y="2595515"/>
            <a:ext cx="5110728" cy="3334750"/>
          </a:xfrm>
          <a:prstGeom prst="rect">
            <a:avLst/>
          </a:prstGeom>
        </p:spPr>
      </p:pic>
      <p:sp>
        <p:nvSpPr>
          <p:cNvPr id="2" name="Título 1"/>
          <p:cNvSpPr>
            <a:spLocks noGrp="1"/>
          </p:cNvSpPr>
          <p:nvPr>
            <p:ph type="title"/>
          </p:nvPr>
        </p:nvSpPr>
        <p:spPr>
          <a:xfrm>
            <a:off x="0" y="-410547"/>
            <a:ext cx="12192000" cy="2544147"/>
          </a:xfrm>
        </p:spPr>
        <p:txBody>
          <a:bodyPr>
            <a:noAutofit/>
          </a:bodyPr>
          <a:lstStyle/>
          <a:p>
            <a:pPr algn="ctr"/>
            <a:r>
              <a:rPr lang="pt-BR" sz="6600" dirty="0">
                <a:solidFill>
                  <a:srgbClr val="FF0000"/>
                </a:solidFill>
                <a:effectLst>
                  <a:outerShdw blurRad="38100" dist="38100" dir="2700000" algn="tl">
                    <a:srgbClr val="000000">
                      <a:alpha val="43137"/>
                    </a:srgbClr>
                  </a:outerShdw>
                </a:effectLst>
              </a:rPr>
              <a:t>0% </a:t>
            </a:r>
            <a:r>
              <a:rPr lang="pt-BR" sz="6600" dirty="0">
                <a:solidFill>
                  <a:srgbClr val="FFFF00"/>
                </a:solidFill>
                <a:effectLst>
                  <a:outerShdw blurRad="38100" dist="38100" dir="2700000" algn="tl">
                    <a:srgbClr val="000000">
                      <a:alpha val="43137"/>
                    </a:srgbClr>
                  </a:outerShdw>
                </a:effectLst>
              </a:rPr>
              <a:t>= Código escrito por </a:t>
            </a:r>
            <a:r>
              <a:rPr lang="pt-BR" sz="6600" dirty="0">
                <a:solidFill>
                  <a:srgbClr val="FF0000"/>
                </a:solidFill>
                <a:effectLst>
                  <a:outerShdw blurRad="38100" dist="38100" dir="2700000" algn="tl">
                    <a:srgbClr val="000000">
                      <a:alpha val="43137"/>
                    </a:srgbClr>
                  </a:outerShdw>
                </a:effectLst>
              </a:rPr>
              <a:t>MIL MACACOS</a:t>
            </a:r>
          </a:p>
        </p:txBody>
      </p:sp>
    </p:spTree>
    <p:extLst>
      <p:ext uri="{BB962C8B-B14F-4D97-AF65-F5344CB8AC3E}">
        <p14:creationId xmlns:p14="http://schemas.microsoft.com/office/powerpoint/2010/main" val="216696440"/>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1641" y="1378857"/>
            <a:ext cx="10884310" cy="3368251"/>
          </a:xfrm>
        </p:spPr>
        <p:txBody>
          <a:bodyPr>
            <a:noAutofit/>
          </a:bodyPr>
          <a:lstStyle/>
          <a:p>
            <a:pPr algn="ctr"/>
            <a:r>
              <a:rPr lang="pt-BR" sz="8000" dirty="0">
                <a:solidFill>
                  <a:schemeClr val="tx1"/>
                </a:solidFill>
                <a:effectLst>
                  <a:outerShdw blurRad="38100" dist="38100" dir="2700000" algn="tl">
                    <a:srgbClr val="000000">
                      <a:alpha val="43137"/>
                    </a:srgbClr>
                  </a:outerShdw>
                </a:effectLst>
              </a:rPr>
              <a:t>O time deveria se </a:t>
            </a:r>
            <a:r>
              <a:rPr lang="pt-BR" sz="8000" dirty="0">
                <a:solidFill>
                  <a:srgbClr val="FF0000"/>
                </a:solidFill>
                <a:effectLst>
                  <a:outerShdw blurRad="38100" dist="38100" dir="2700000" algn="tl">
                    <a:srgbClr val="000000">
                      <a:alpha val="43137"/>
                    </a:srgbClr>
                  </a:outerShdw>
                </a:effectLst>
              </a:rPr>
              <a:t>perguntar</a:t>
            </a:r>
            <a:r>
              <a:rPr lang="pt-BR" sz="8000" dirty="0">
                <a:solidFill>
                  <a:schemeClr val="tx1"/>
                </a:solidFill>
                <a:effectLst>
                  <a:outerShdw blurRad="38100" dist="38100" dir="2700000" algn="tl">
                    <a:srgbClr val="000000">
                      <a:alpha val="43137"/>
                    </a:srgbClr>
                  </a:outerShdw>
                </a:effectLst>
              </a:rPr>
              <a:t> frequentemente</a:t>
            </a:r>
          </a:p>
        </p:txBody>
      </p:sp>
    </p:spTree>
    <p:extLst>
      <p:ext uri="{BB962C8B-B14F-4D97-AF65-F5344CB8AC3E}">
        <p14:creationId xmlns:p14="http://schemas.microsoft.com/office/powerpoint/2010/main" val="3993878087"/>
      </p:ext>
    </p:extLst>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5128" y="2990477"/>
            <a:ext cx="9601200" cy="1142385"/>
          </a:xfrm>
        </p:spPr>
        <p:txBody>
          <a:bodyPr>
            <a:noAutofit/>
          </a:bodyPr>
          <a:lstStyle/>
          <a:p>
            <a:r>
              <a:rPr lang="pt-BR" sz="8800" dirty="0">
                <a:solidFill>
                  <a:schemeClr val="tx1"/>
                </a:solidFill>
                <a:effectLst>
                  <a:outerShdw blurRad="38100" dist="38100" dir="2700000" algn="tl">
                    <a:srgbClr val="000000">
                      <a:alpha val="43137"/>
                    </a:srgbClr>
                  </a:outerShdw>
                </a:effectLst>
              </a:rPr>
              <a:t>Estamos </a:t>
            </a:r>
            <a:r>
              <a:rPr lang="pt-BR" sz="8800" dirty="0">
                <a:solidFill>
                  <a:srgbClr val="FF0000"/>
                </a:solidFill>
                <a:effectLst>
                  <a:outerShdw blurRad="38100" dist="38100" dir="2700000" algn="tl">
                    <a:srgbClr val="000000">
                      <a:alpha val="43137"/>
                    </a:srgbClr>
                  </a:outerShdw>
                </a:effectLst>
              </a:rPr>
              <a:t>amadurecendo</a:t>
            </a:r>
            <a:r>
              <a:rPr lang="pt-BR" sz="8800" dirty="0">
                <a:solidFill>
                  <a:schemeClr val="tx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852424262"/>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2172" y="812800"/>
            <a:ext cx="11234056" cy="4940944"/>
          </a:xfrm>
        </p:spPr>
        <p:txBody>
          <a:bodyPr>
            <a:noAutofit/>
          </a:bodyPr>
          <a:lstStyle/>
          <a:p>
            <a:r>
              <a:rPr lang="pt-BR" sz="8800" dirty="0">
                <a:solidFill>
                  <a:schemeClr val="tx1"/>
                </a:solidFill>
                <a:effectLst>
                  <a:outerShdw blurRad="38100" dist="38100" dir="2700000" algn="tl">
                    <a:srgbClr val="000000">
                      <a:alpha val="43137"/>
                    </a:srgbClr>
                  </a:outerShdw>
                </a:effectLst>
              </a:rPr>
              <a:t>Estamos desenvolvendo software com mais </a:t>
            </a:r>
            <a:r>
              <a:rPr lang="pt-BR" sz="8800" dirty="0">
                <a:solidFill>
                  <a:srgbClr val="FF0000"/>
                </a:solidFill>
                <a:effectLst>
                  <a:outerShdw blurRad="38100" dist="38100" dir="2700000" algn="tl">
                    <a:srgbClr val="000000">
                      <a:alpha val="43137"/>
                    </a:srgbClr>
                  </a:outerShdw>
                </a:effectLst>
              </a:rPr>
              <a:t>qualidade</a:t>
            </a:r>
            <a:r>
              <a:rPr lang="pt-BR" sz="8800" dirty="0">
                <a:solidFill>
                  <a:schemeClr val="tx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786957216"/>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1822" y="-638629"/>
            <a:ext cx="9601200" cy="6697677"/>
          </a:xfrm>
        </p:spPr>
        <p:txBody>
          <a:bodyPr>
            <a:noAutofit/>
          </a:bodyPr>
          <a:lstStyle/>
          <a:p>
            <a:r>
              <a:rPr lang="pt-BR" sz="7200" dirty="0">
                <a:solidFill>
                  <a:schemeClr val="tx1"/>
                </a:solidFill>
                <a:effectLst>
                  <a:outerShdw blurRad="38100" dist="38100" dir="2700000" algn="tl">
                    <a:srgbClr val="000000">
                      <a:alpha val="43137"/>
                    </a:srgbClr>
                  </a:outerShdw>
                </a:effectLst>
              </a:rPr>
              <a:t>Dominamos ou estamos no caminho de dominar as </a:t>
            </a:r>
            <a:r>
              <a:rPr lang="pt-BR" sz="7200" dirty="0">
                <a:solidFill>
                  <a:srgbClr val="FF0000"/>
                </a:solidFill>
                <a:effectLst>
                  <a:outerShdw blurRad="38100" dist="38100" dir="2700000" algn="tl">
                    <a:srgbClr val="000000">
                      <a:alpha val="43137"/>
                    </a:srgbClr>
                  </a:outerShdw>
                </a:effectLst>
              </a:rPr>
              <a:t>ferramentas</a:t>
            </a:r>
            <a:r>
              <a:rPr lang="pt-BR" sz="7200" dirty="0">
                <a:solidFill>
                  <a:schemeClr val="tx1"/>
                </a:solidFill>
                <a:effectLst>
                  <a:outerShdw blurRad="38100" dist="38100" dir="2700000" algn="tl">
                    <a:srgbClr val="000000">
                      <a:alpha val="43137"/>
                    </a:srgbClr>
                  </a:outerShdw>
                </a:effectLst>
              </a:rPr>
              <a:t> e </a:t>
            </a:r>
            <a:r>
              <a:rPr lang="pt-BR" sz="7200" dirty="0">
                <a:solidFill>
                  <a:srgbClr val="FF0000"/>
                </a:solidFill>
                <a:effectLst>
                  <a:outerShdw blurRad="38100" dist="38100" dir="2700000" algn="tl">
                    <a:srgbClr val="000000">
                      <a:alpha val="43137"/>
                    </a:srgbClr>
                  </a:outerShdw>
                </a:effectLst>
              </a:rPr>
              <a:t>tecnologias</a:t>
            </a:r>
            <a:r>
              <a:rPr lang="pt-BR" sz="7200" dirty="0">
                <a:solidFill>
                  <a:schemeClr val="tx1"/>
                </a:solidFill>
                <a:effectLst>
                  <a:outerShdw blurRad="38100" dist="38100" dir="2700000" algn="tl">
                    <a:srgbClr val="000000">
                      <a:alpha val="43137"/>
                    </a:srgbClr>
                  </a:outerShdw>
                </a:effectLst>
              </a:rPr>
              <a:t> que utilizamos?</a:t>
            </a:r>
          </a:p>
        </p:txBody>
      </p:sp>
    </p:spTree>
    <p:extLst>
      <p:ext uri="{BB962C8B-B14F-4D97-AF65-F5344CB8AC3E}">
        <p14:creationId xmlns:p14="http://schemas.microsoft.com/office/powerpoint/2010/main" val="3162702519"/>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73489"/>
            <a:ext cx="12192001" cy="8108951"/>
          </a:xfrm>
          <a:prstGeom prst="rect">
            <a:avLst/>
          </a:prstGeom>
        </p:spPr>
      </p:pic>
      <p:sp>
        <p:nvSpPr>
          <p:cNvPr id="2" name="Título 1"/>
          <p:cNvSpPr>
            <a:spLocks noGrp="1"/>
          </p:cNvSpPr>
          <p:nvPr>
            <p:ph type="title"/>
          </p:nvPr>
        </p:nvSpPr>
        <p:spPr>
          <a:xfrm>
            <a:off x="200696" y="1474839"/>
            <a:ext cx="9769213" cy="4630993"/>
          </a:xfrm>
        </p:spPr>
        <p:txBody>
          <a:bodyPr>
            <a:normAutofit/>
          </a:bodyPr>
          <a:lstStyle/>
          <a:p>
            <a:r>
              <a:rPr lang="pt-BR" dirty="0">
                <a:solidFill>
                  <a:srgbClr val="FFFF00"/>
                </a:solidFill>
                <a:effectLst>
                  <a:outerShdw blurRad="38100" dist="38100" dir="2700000" algn="tl">
                    <a:srgbClr val="000000">
                      <a:alpha val="43137"/>
                    </a:srgbClr>
                  </a:outerShdw>
                </a:effectLst>
              </a:rPr>
              <a:t>Porque no final, </a:t>
            </a:r>
            <a:r>
              <a:rPr lang="pt-BR" dirty="0">
                <a:solidFill>
                  <a:srgbClr val="FF0000"/>
                </a:solidFill>
                <a:effectLst>
                  <a:outerShdw blurRad="38100" dist="38100" dir="2700000" algn="tl">
                    <a:srgbClr val="000000">
                      <a:alpha val="43137"/>
                    </a:srgbClr>
                  </a:outerShdw>
                </a:effectLst>
              </a:rPr>
              <a:t>você</a:t>
            </a:r>
            <a:r>
              <a:rPr lang="pt-BR" dirty="0">
                <a:solidFill>
                  <a:srgbClr val="FFFF00"/>
                </a:solidFill>
                <a:effectLst>
                  <a:outerShdw blurRad="38100" dist="38100" dir="2700000" algn="tl">
                    <a:srgbClr val="000000">
                      <a:alpha val="43137"/>
                    </a:srgbClr>
                  </a:outerShdw>
                </a:effectLst>
              </a:rPr>
              <a:t> se considera um desenvolvedor de software </a:t>
            </a:r>
            <a:r>
              <a:rPr lang="pt-BR" dirty="0">
                <a:solidFill>
                  <a:srgbClr val="FF0000"/>
                </a:solidFill>
                <a:effectLst>
                  <a:outerShdw blurRad="38100" dist="38100" dir="2700000" algn="tl">
                    <a:srgbClr val="000000">
                      <a:alpha val="43137"/>
                    </a:srgbClr>
                  </a:outerShdw>
                </a:effectLst>
              </a:rPr>
              <a:t>ACIMA</a:t>
            </a:r>
            <a:r>
              <a:rPr lang="pt-BR" dirty="0">
                <a:solidFill>
                  <a:srgbClr val="FFFF00"/>
                </a:solidFill>
                <a:effectLst>
                  <a:outerShdw blurRad="38100" dist="38100" dir="2700000" algn="tl">
                    <a:srgbClr val="000000">
                      <a:alpha val="43137"/>
                    </a:srgbClr>
                  </a:outerShdw>
                </a:effectLst>
              </a:rPr>
              <a:t> da </a:t>
            </a:r>
            <a:r>
              <a:rPr lang="pt-BR" dirty="0">
                <a:solidFill>
                  <a:srgbClr val="FF0000"/>
                </a:solidFill>
                <a:effectLst>
                  <a:outerShdw blurRad="38100" dist="38100" dir="2700000" algn="tl">
                    <a:srgbClr val="000000">
                      <a:alpha val="43137"/>
                    </a:srgbClr>
                  </a:outerShdw>
                </a:effectLst>
              </a:rPr>
              <a:t>média</a:t>
            </a:r>
            <a:r>
              <a:rPr lang="pt-BR" dirty="0">
                <a:solidFill>
                  <a:srgbClr val="FFFF00"/>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76564775"/>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214085" y="0"/>
            <a:ext cx="7151914" cy="96272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ctr"/>
            <a:r>
              <a:rPr lang="pt-BR" sz="5400" dirty="0">
                <a:solidFill>
                  <a:schemeClr val="tx1"/>
                </a:solidFill>
                <a:effectLst>
                  <a:outerShdw blurRad="38100" dist="38100" dir="2700000" algn="tl">
                    <a:srgbClr val="000000">
                      <a:alpha val="43137"/>
                    </a:srgbClr>
                  </a:outerShdw>
                </a:effectLst>
              </a:rPr>
              <a:t>Mantenha contato !</a:t>
            </a:r>
          </a:p>
        </p:txBody>
      </p:sp>
      <p:sp>
        <p:nvSpPr>
          <p:cNvPr id="3" name="Título 1"/>
          <p:cNvSpPr txBox="1">
            <a:spLocks/>
          </p:cNvSpPr>
          <p:nvPr/>
        </p:nvSpPr>
        <p:spPr>
          <a:xfrm>
            <a:off x="576942" y="1822142"/>
            <a:ext cx="7913913" cy="96272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pt-BR" sz="4400" dirty="0">
                <a:solidFill>
                  <a:schemeClr val="tx1"/>
                </a:solidFill>
                <a:effectLst>
                  <a:outerShdw blurRad="38100" dist="38100" dir="2700000" algn="tl">
                    <a:srgbClr val="000000">
                      <a:alpha val="43137"/>
                    </a:srgbClr>
                  </a:outerShdw>
                </a:effectLst>
              </a:rPr>
              <a:t>gabriel@society.com.br</a:t>
            </a:r>
          </a:p>
        </p:txBody>
      </p:sp>
      <p:sp>
        <p:nvSpPr>
          <p:cNvPr id="4" name="Título 1"/>
          <p:cNvSpPr txBox="1">
            <a:spLocks/>
          </p:cNvSpPr>
          <p:nvPr/>
        </p:nvSpPr>
        <p:spPr>
          <a:xfrm>
            <a:off x="576942" y="2627271"/>
            <a:ext cx="4615540" cy="96272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pt-BR" sz="4400" b="0" dirty="0">
                <a:solidFill>
                  <a:schemeClr val="tx1"/>
                </a:solidFill>
              </a:rPr>
              <a:t>@</a:t>
            </a:r>
            <a:r>
              <a:rPr lang="pt-BR" sz="4400" b="0" dirty="0" err="1">
                <a:solidFill>
                  <a:schemeClr val="tx1"/>
                </a:solidFill>
              </a:rPr>
              <a:t>gabrielk_sti</a:t>
            </a:r>
            <a:endParaRPr lang="pt-BR" sz="4400" b="0" dirty="0">
              <a:solidFill>
                <a:schemeClr val="tx1"/>
              </a:solidFill>
            </a:endParaRPr>
          </a:p>
        </p:txBody>
      </p:sp>
      <p:sp>
        <p:nvSpPr>
          <p:cNvPr id="2" name="Retângulo 1"/>
          <p:cNvSpPr/>
          <p:nvPr/>
        </p:nvSpPr>
        <p:spPr>
          <a:xfrm>
            <a:off x="576942" y="4395120"/>
            <a:ext cx="7141507" cy="701731"/>
          </a:xfrm>
          <a:prstGeom prst="rect">
            <a:avLst/>
          </a:prstGeom>
        </p:spPr>
        <p:txBody>
          <a:bodyPr vert="horz" lIns="91440" tIns="45720" rIns="91440" bIns="45720" rtlCol="0" anchor="b">
            <a:noAutofit/>
          </a:bodyPr>
          <a:lstStyle/>
          <a:p>
            <a:pPr>
              <a:lnSpc>
                <a:spcPct val="90000"/>
              </a:lnSpc>
              <a:spcBef>
                <a:spcPct val="0"/>
              </a:spcBef>
            </a:pPr>
            <a:r>
              <a:rPr lang="pt-BR" sz="4400" dirty="0">
                <a:latin typeface="+mj-lt"/>
                <a:ea typeface="+mj-ea"/>
                <a:cs typeface="+mj-cs"/>
              </a:rPr>
              <a:t>http://stiblog.society.com.br/</a:t>
            </a:r>
          </a:p>
        </p:txBody>
      </p:sp>
      <p:sp>
        <p:nvSpPr>
          <p:cNvPr id="5" name="Retângulo 4"/>
          <p:cNvSpPr/>
          <p:nvPr/>
        </p:nvSpPr>
        <p:spPr>
          <a:xfrm>
            <a:off x="576942" y="3644284"/>
            <a:ext cx="13423163" cy="701731"/>
          </a:xfrm>
          <a:prstGeom prst="rect">
            <a:avLst/>
          </a:prstGeom>
        </p:spPr>
        <p:txBody>
          <a:bodyPr vert="horz" lIns="91440" tIns="45720" rIns="91440" bIns="45720" rtlCol="0" anchor="b">
            <a:noAutofit/>
          </a:bodyPr>
          <a:lstStyle/>
          <a:p>
            <a:pPr>
              <a:lnSpc>
                <a:spcPct val="90000"/>
              </a:lnSpc>
              <a:spcBef>
                <a:spcPct val="0"/>
              </a:spcBef>
            </a:pPr>
            <a:r>
              <a:rPr lang="pt-BR" sz="4400" dirty="0">
                <a:latin typeface="+mj-lt"/>
                <a:ea typeface="+mj-ea"/>
                <a:cs typeface="+mj-cs"/>
              </a:rPr>
              <a:t>linkedin.com/in/</a:t>
            </a:r>
            <a:r>
              <a:rPr lang="pt-BR" sz="4400" dirty="0" err="1">
                <a:latin typeface="+mj-lt"/>
                <a:ea typeface="+mj-ea"/>
                <a:cs typeface="+mj-cs"/>
              </a:rPr>
              <a:t>gabriel-schmitt-kohlrausch</a:t>
            </a:r>
            <a:endParaRPr lang="pt-BR" sz="4400" dirty="0">
              <a:latin typeface="+mj-lt"/>
              <a:ea typeface="+mj-ea"/>
              <a:cs typeface="+mj-cs"/>
            </a:endParaRPr>
          </a:p>
        </p:txBody>
      </p:sp>
    </p:spTree>
    <p:extLst>
      <p:ext uri="{BB962C8B-B14F-4D97-AF65-F5344CB8AC3E}">
        <p14:creationId xmlns:p14="http://schemas.microsoft.com/office/powerpoint/2010/main" val="47755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08742" y="261258"/>
            <a:ext cx="4191000" cy="746352"/>
          </a:xfrm>
        </p:spPr>
        <p:txBody>
          <a:bodyPr>
            <a:normAutofit/>
          </a:bodyPr>
          <a:lstStyle/>
          <a:p>
            <a:r>
              <a:rPr lang="pt-BR" sz="4400" dirty="0">
                <a:solidFill>
                  <a:schemeClr val="tx1"/>
                </a:solidFill>
                <a:effectLst>
                  <a:outerShdw blurRad="38100" dist="38100" dir="2700000" algn="tl">
                    <a:srgbClr val="000000">
                      <a:alpha val="43137"/>
                    </a:srgbClr>
                  </a:outerShdw>
                </a:effectLst>
              </a:rPr>
              <a:t>Referências</a:t>
            </a:r>
          </a:p>
        </p:txBody>
      </p:sp>
      <p:sp>
        <p:nvSpPr>
          <p:cNvPr id="5" name="CaixaDeTexto 4"/>
          <p:cNvSpPr txBox="1"/>
          <p:nvPr/>
        </p:nvSpPr>
        <p:spPr>
          <a:xfrm>
            <a:off x="308742" y="1923143"/>
            <a:ext cx="11331715" cy="4154984"/>
          </a:xfrm>
          <a:prstGeom prst="rect">
            <a:avLst/>
          </a:prstGeom>
          <a:noFill/>
        </p:spPr>
        <p:txBody>
          <a:bodyPr wrap="square" rtlCol="0">
            <a:spAutoFit/>
          </a:bodyPr>
          <a:lstStyle/>
          <a:p>
            <a:pPr marL="285750" indent="-285750">
              <a:buFont typeface="Arial" panose="020B0604020202020204" pitchFamily="34" charset="0"/>
              <a:buChar char="•"/>
            </a:pPr>
            <a:r>
              <a:rPr lang="pt-BR" sz="2400" u="sng" dirty="0">
                <a:hlinkClick r:id="rId2"/>
              </a:rPr>
              <a:t>The </a:t>
            </a:r>
            <a:r>
              <a:rPr lang="pt-BR" sz="2400" u="sng" dirty="0" err="1">
                <a:hlinkClick r:id="rId2"/>
              </a:rPr>
              <a:t>Art</a:t>
            </a:r>
            <a:r>
              <a:rPr lang="pt-BR" sz="2400" u="sng" dirty="0">
                <a:hlinkClick r:id="rId2"/>
              </a:rPr>
              <a:t> </a:t>
            </a:r>
            <a:r>
              <a:rPr lang="pt-BR" sz="2400" u="sng" dirty="0" err="1">
                <a:hlinkClick r:id="rId2"/>
              </a:rPr>
              <a:t>of</a:t>
            </a:r>
            <a:r>
              <a:rPr lang="pt-BR" sz="2400" u="sng" dirty="0">
                <a:hlinkClick r:id="rId2"/>
              </a:rPr>
              <a:t> Unit </a:t>
            </a:r>
            <a:r>
              <a:rPr lang="pt-BR" sz="2400" u="sng" dirty="0" err="1">
                <a:hlinkClick r:id="rId2"/>
              </a:rPr>
              <a:t>Testing</a:t>
            </a:r>
            <a:r>
              <a:rPr lang="pt-BR" sz="2400" u="sng" dirty="0">
                <a:hlinkClick r:id="rId2"/>
              </a:rPr>
              <a:t>, Roy </a:t>
            </a:r>
            <a:r>
              <a:rPr lang="pt-BR" sz="2400" u="sng" dirty="0" err="1">
                <a:hlinkClick r:id="rId2"/>
              </a:rPr>
              <a:t>Osherove</a:t>
            </a:r>
            <a:endParaRPr lang="pt-BR" sz="2400" u="sng" dirty="0">
              <a:hlinkClick r:id="rId2"/>
            </a:endParaRPr>
          </a:p>
          <a:p>
            <a:pPr marL="285750" indent="-285750">
              <a:buFont typeface="Arial" panose="020B0604020202020204" pitchFamily="34" charset="0"/>
              <a:buChar char="•"/>
            </a:pPr>
            <a:r>
              <a:rPr lang="pt-BR" sz="2400" u="sng" dirty="0" err="1">
                <a:hlinkClick r:id="rId2"/>
              </a:rPr>
              <a:t>Agile</a:t>
            </a:r>
            <a:r>
              <a:rPr lang="pt-BR" sz="2400" u="sng" dirty="0">
                <a:hlinkClick r:id="rId2"/>
              </a:rPr>
              <a:t> </a:t>
            </a:r>
            <a:r>
              <a:rPr lang="pt-BR" sz="2400" u="sng" dirty="0" err="1">
                <a:hlinkClick r:id="rId2"/>
              </a:rPr>
              <a:t>Development</a:t>
            </a:r>
            <a:r>
              <a:rPr lang="pt-BR" sz="2400" u="sng" dirty="0">
                <a:hlinkClick r:id="rId2"/>
              </a:rPr>
              <a:t>, James Shore &amp; </a:t>
            </a:r>
            <a:r>
              <a:rPr lang="pt-BR" sz="2400" u="sng" dirty="0" err="1">
                <a:hlinkClick r:id="rId2"/>
              </a:rPr>
              <a:t>Chromatic</a:t>
            </a:r>
            <a:endParaRPr lang="pt-BR" sz="2400" u="sng" dirty="0">
              <a:hlinkClick r:id="rId2"/>
            </a:endParaRPr>
          </a:p>
          <a:p>
            <a:pPr marL="285750" indent="-285750">
              <a:buFont typeface="Arial" panose="020B0604020202020204" pitchFamily="34" charset="0"/>
              <a:buChar char="•"/>
            </a:pPr>
            <a:r>
              <a:rPr lang="pt-BR" sz="2400" u="sng" dirty="0">
                <a:hlinkClick r:id="rId2"/>
              </a:rPr>
              <a:t>Test-</a:t>
            </a:r>
            <a:r>
              <a:rPr lang="pt-BR" sz="2400" u="sng" dirty="0" err="1">
                <a:hlinkClick r:id="rId2"/>
              </a:rPr>
              <a:t>Driven</a:t>
            </a:r>
            <a:r>
              <a:rPr lang="pt-BR" sz="2400" u="sng" dirty="0">
                <a:hlinkClick r:id="rId2"/>
              </a:rPr>
              <a:t> </a:t>
            </a:r>
            <a:r>
              <a:rPr lang="pt-BR" sz="2400" u="sng" dirty="0" err="1">
                <a:hlinkClick r:id="rId2"/>
              </a:rPr>
              <a:t>Development</a:t>
            </a:r>
            <a:r>
              <a:rPr lang="pt-BR" sz="2400" u="sng" dirty="0">
                <a:hlinkClick r:id="rId2"/>
              </a:rPr>
              <a:t>, Kent Beck</a:t>
            </a:r>
          </a:p>
          <a:p>
            <a:pPr marL="285750" indent="-285750">
              <a:buFont typeface="Arial" panose="020B0604020202020204" pitchFamily="34" charset="0"/>
              <a:buChar char="•"/>
            </a:pPr>
            <a:r>
              <a:rPr lang="pt-BR" sz="2400" u="sng" dirty="0">
                <a:hlinkClick r:id="rId2"/>
              </a:rPr>
              <a:t>Software </a:t>
            </a:r>
            <a:r>
              <a:rPr lang="pt-BR" sz="2400" u="sng" dirty="0" err="1">
                <a:hlinkClick r:id="rId2"/>
              </a:rPr>
              <a:t>Architecture</a:t>
            </a:r>
            <a:r>
              <a:rPr lang="pt-BR" sz="2400" u="sng" dirty="0">
                <a:hlinkClick r:id="rId2"/>
              </a:rPr>
              <a:t> in </a:t>
            </a:r>
            <a:r>
              <a:rPr lang="pt-BR" sz="2400" u="sng" dirty="0" err="1">
                <a:hlinkClick r:id="rId2"/>
              </a:rPr>
              <a:t>Pratice</a:t>
            </a:r>
            <a:r>
              <a:rPr lang="pt-BR" sz="2400" u="sng" dirty="0">
                <a:hlinkClick r:id="rId2"/>
              </a:rPr>
              <a:t>, </a:t>
            </a:r>
            <a:r>
              <a:rPr lang="pt-BR" sz="2400" u="sng" dirty="0" err="1">
                <a:hlinkClick r:id="rId2"/>
              </a:rPr>
              <a:t>Len</a:t>
            </a:r>
            <a:r>
              <a:rPr lang="pt-BR" sz="2400" u="sng" dirty="0">
                <a:hlinkClick r:id="rId2"/>
              </a:rPr>
              <a:t> </a:t>
            </a:r>
            <a:r>
              <a:rPr lang="pt-BR" sz="2400" u="sng" dirty="0" err="1">
                <a:hlinkClick r:id="rId2"/>
              </a:rPr>
              <a:t>Bass</a:t>
            </a:r>
            <a:r>
              <a:rPr lang="pt-BR" sz="2400" u="sng" dirty="0">
                <a:hlinkClick r:id="rId2"/>
              </a:rPr>
              <a:t> &amp; Paul </a:t>
            </a:r>
            <a:r>
              <a:rPr lang="pt-BR" sz="2400" u="sng" dirty="0" err="1">
                <a:hlinkClick r:id="rId2"/>
              </a:rPr>
              <a:t>Clements</a:t>
            </a:r>
            <a:r>
              <a:rPr lang="pt-BR" sz="2400" u="sng" dirty="0">
                <a:hlinkClick r:id="rId2"/>
              </a:rPr>
              <a:t> &amp; Rick </a:t>
            </a:r>
            <a:r>
              <a:rPr lang="pt-BR" sz="2400" u="sng" dirty="0" err="1">
                <a:hlinkClick r:id="rId2"/>
              </a:rPr>
              <a:t>Kazman</a:t>
            </a:r>
            <a:endParaRPr lang="pt-BR" sz="2400" u="sng" dirty="0">
              <a:hlinkClick r:id="rId2"/>
            </a:endParaRPr>
          </a:p>
          <a:p>
            <a:pPr marL="285750" indent="-285750">
              <a:buFont typeface="Arial" panose="020B0604020202020204" pitchFamily="34" charset="0"/>
              <a:buChar char="•"/>
            </a:pPr>
            <a:r>
              <a:rPr lang="pt-BR" sz="2400" u="sng" dirty="0">
                <a:hlinkClick r:id="rId2"/>
              </a:rPr>
              <a:t>Clean </a:t>
            </a:r>
            <a:r>
              <a:rPr lang="pt-BR" sz="2400" u="sng" dirty="0" err="1">
                <a:hlinkClick r:id="rId2"/>
              </a:rPr>
              <a:t>Code</a:t>
            </a:r>
            <a:r>
              <a:rPr lang="pt-BR" sz="2400" u="sng" dirty="0">
                <a:hlinkClick r:id="rId2"/>
              </a:rPr>
              <a:t>, Robert C. Martin</a:t>
            </a:r>
          </a:p>
          <a:p>
            <a:pPr marL="285750" indent="-285750">
              <a:buFont typeface="Arial" panose="020B0604020202020204" pitchFamily="34" charset="0"/>
              <a:buChar char="•"/>
            </a:pPr>
            <a:r>
              <a:rPr lang="pt-BR" sz="2400" u="sng" dirty="0" err="1">
                <a:hlinkClick r:id="rId2"/>
              </a:rPr>
              <a:t>Agile</a:t>
            </a:r>
            <a:r>
              <a:rPr lang="pt-BR" sz="2400" u="sng" dirty="0">
                <a:hlinkClick r:id="rId2"/>
              </a:rPr>
              <a:t>, André Farias Gomes</a:t>
            </a:r>
          </a:p>
          <a:p>
            <a:pPr marL="285750" indent="-285750">
              <a:buFont typeface="Arial" panose="020B0604020202020204" pitchFamily="34" charset="0"/>
              <a:buChar char="•"/>
            </a:pPr>
            <a:r>
              <a:rPr lang="pt-BR" sz="2400" u="sng" dirty="0">
                <a:hlinkClick r:id="rId2"/>
              </a:rPr>
              <a:t>http://pt.slideshare.net/bluesoftbr/construindo-uma-cultura-de-aprendizagem-mar-de-agilidade-salvador-2011</a:t>
            </a:r>
            <a:endParaRPr lang="pt-BR" sz="2400" u="sng" dirty="0"/>
          </a:p>
          <a:p>
            <a:pPr marL="285750" indent="-285750">
              <a:buFont typeface="Arial" panose="020B0604020202020204" pitchFamily="34" charset="0"/>
              <a:buChar char="•"/>
            </a:pPr>
            <a:r>
              <a:rPr lang="pt-BR" sz="2400" u="sng" dirty="0">
                <a:hlinkClick r:id="rId3"/>
              </a:rPr>
              <a:t>http://pt.slideshare.net/lcobucci/refactoring-like-a-boss-8-solisc</a:t>
            </a:r>
            <a:endParaRPr lang="pt-BR" sz="2400" dirty="0"/>
          </a:p>
          <a:p>
            <a:pPr marL="285750" indent="-285750">
              <a:buFont typeface="Arial" panose="020B0604020202020204" pitchFamily="34" charset="0"/>
              <a:buChar char="•"/>
            </a:pPr>
            <a:endParaRPr lang="pt-BR" sz="2400" dirty="0"/>
          </a:p>
          <a:p>
            <a:endParaRPr lang="pt-BR" sz="2400" dirty="0"/>
          </a:p>
        </p:txBody>
      </p:sp>
    </p:spTree>
    <p:extLst>
      <p:ext uri="{BB962C8B-B14F-4D97-AF65-F5344CB8AC3E}">
        <p14:creationId xmlns:p14="http://schemas.microsoft.com/office/powerpoint/2010/main" val="14924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23950" y="285750"/>
            <a:ext cx="9601200" cy="1142385"/>
          </a:xfrm>
        </p:spPr>
        <p:txBody>
          <a:bodyPr>
            <a:normAutofit/>
          </a:bodyPr>
          <a:lstStyle/>
          <a:p>
            <a:r>
              <a:rPr lang="pt-BR" sz="6000" dirty="0">
                <a:solidFill>
                  <a:srgbClr val="92D050"/>
                </a:solidFill>
                <a:effectLst>
                  <a:outerShdw blurRad="38100" dist="38100" dir="2700000" algn="tl">
                    <a:srgbClr val="000000">
                      <a:alpha val="43137"/>
                    </a:srgbClr>
                  </a:outerShdw>
                </a:effectLst>
              </a:rPr>
              <a:t>100% </a:t>
            </a:r>
            <a:r>
              <a:rPr lang="pt-BR" sz="6000" dirty="0">
                <a:effectLst>
                  <a:outerShdw blurRad="38100" dist="38100" dir="2700000" algn="tl">
                    <a:srgbClr val="000000">
                      <a:alpha val="43137"/>
                    </a:srgbClr>
                  </a:outerShdw>
                </a:effectLst>
              </a:rPr>
              <a:t>= Código </a:t>
            </a:r>
            <a:r>
              <a:rPr lang="pt-BR" sz="6000" dirty="0">
                <a:solidFill>
                  <a:srgbClr val="92D050"/>
                </a:solidFill>
                <a:effectLst>
                  <a:outerShdw blurRad="38100" dist="38100" dir="2700000" algn="tl">
                    <a:srgbClr val="000000">
                      <a:alpha val="43137"/>
                    </a:srgbClr>
                  </a:outerShdw>
                </a:effectLst>
              </a:rPr>
              <a:t>impecável</a:t>
            </a:r>
          </a:p>
        </p:txBody>
      </p:sp>
      <p:pic>
        <p:nvPicPr>
          <p:cNvPr id="3" name="Espaço Reservado para Conteúdo 4" descr="ChuckNorrisApproved.png"/>
          <p:cNvPicPr>
            <a:picLocks noChangeAspect="1"/>
          </p:cNvPicPr>
          <p:nvPr/>
        </p:nvPicPr>
        <p:blipFill>
          <a:blip r:embed="rId3" cstate="print"/>
          <a:stretch>
            <a:fillRect/>
          </a:stretch>
        </p:blipFill>
        <p:spPr>
          <a:xfrm>
            <a:off x="3406552" y="1646238"/>
            <a:ext cx="4260304" cy="4260304"/>
          </a:xfrm>
          <a:prstGeom prst="rect">
            <a:avLst/>
          </a:prstGeom>
        </p:spPr>
      </p:pic>
    </p:spTree>
    <p:extLst>
      <p:ext uri="{BB962C8B-B14F-4D97-AF65-F5344CB8AC3E}">
        <p14:creationId xmlns:p14="http://schemas.microsoft.com/office/powerpoint/2010/main" val="101517631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8106383"/>
          </a:xfrm>
          <a:prstGeom prst="rect">
            <a:avLst/>
          </a:prstGeom>
        </p:spPr>
      </p:pic>
      <p:sp>
        <p:nvSpPr>
          <p:cNvPr id="4" name="Título 3"/>
          <p:cNvSpPr>
            <a:spLocks noGrp="1"/>
          </p:cNvSpPr>
          <p:nvPr>
            <p:ph type="title"/>
          </p:nvPr>
        </p:nvSpPr>
        <p:spPr>
          <a:xfrm>
            <a:off x="334851" y="1068947"/>
            <a:ext cx="9601200" cy="3374264"/>
          </a:xfrm>
        </p:spPr>
        <p:txBody>
          <a:bodyPr>
            <a:noAutofit/>
          </a:bodyPr>
          <a:lstStyle/>
          <a:p>
            <a:r>
              <a:rPr lang="pt-BR" sz="6600" dirty="0">
                <a:solidFill>
                  <a:srgbClr val="FFFF00"/>
                </a:solidFill>
                <a:effectLst>
                  <a:outerShdw blurRad="38100" dist="38100" dir="2700000" algn="tl">
                    <a:srgbClr val="000000">
                      <a:alpha val="43137"/>
                    </a:srgbClr>
                  </a:outerShdw>
                </a:effectLst>
              </a:rPr>
              <a:t>Afinal, programar é </a:t>
            </a:r>
            <a:r>
              <a:rPr lang="pt-BR" sz="19900" dirty="0">
                <a:solidFill>
                  <a:srgbClr val="FF0000"/>
                </a:solidFill>
                <a:effectLst>
                  <a:outerShdw blurRad="38100" dist="38100" dir="2700000" algn="tl">
                    <a:srgbClr val="000000">
                      <a:alpha val="43137"/>
                    </a:srgbClr>
                  </a:outerShdw>
                </a:effectLst>
              </a:rPr>
              <a:t>fácil</a:t>
            </a:r>
            <a:r>
              <a:rPr lang="pt-BR" sz="6600" dirty="0">
                <a:solidFill>
                  <a:srgbClr val="FF0000"/>
                </a:solidFill>
                <a:effectLst>
                  <a:outerShdw blurRad="38100" dist="38100" dir="2700000" algn="tl">
                    <a:srgbClr val="000000">
                      <a:alpha val="43137"/>
                    </a:srgbClr>
                  </a:outerShdw>
                </a:effectLst>
              </a:rPr>
              <a:t> !!!!!!</a:t>
            </a:r>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327" y="855743"/>
            <a:ext cx="3197448" cy="3197448"/>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357713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8106383"/>
          </a:xfrm>
          <a:prstGeom prst="rect">
            <a:avLst/>
          </a:prstGeom>
        </p:spPr>
      </p:pic>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7000" y="0"/>
            <a:ext cx="915000" cy="915000"/>
          </a:xfrm>
          <a:prstGeom prst="ellipse">
            <a:avLst/>
          </a:prstGeom>
          <a:solidFill>
            <a:schemeClr val="bg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7255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Grid_16x9_TP103031012">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em grade de losangos (widescreen)</Template>
  <TotalTime>0</TotalTime>
  <Words>2021</Words>
  <Application>Microsoft Office PowerPoint</Application>
  <PresentationFormat>Widescreen</PresentationFormat>
  <Paragraphs>166</Paragraphs>
  <Slides>66</Slides>
  <Notes>48</Notes>
  <HiddenSlides>0</HiddenSlides>
  <MMClips>0</MMClips>
  <ScaleCrop>false</ScaleCrop>
  <HeadingPairs>
    <vt:vector size="6" baseType="variant">
      <vt:variant>
        <vt:lpstr>Fontes usadas</vt:lpstr>
      </vt:variant>
      <vt:variant>
        <vt:i4>1</vt:i4>
      </vt:variant>
      <vt:variant>
        <vt:lpstr>Tema</vt:lpstr>
      </vt:variant>
      <vt:variant>
        <vt:i4>1</vt:i4>
      </vt:variant>
      <vt:variant>
        <vt:lpstr>Títulos de slides</vt:lpstr>
      </vt:variant>
      <vt:variant>
        <vt:i4>66</vt:i4>
      </vt:variant>
    </vt:vector>
  </HeadingPairs>
  <TitlesOfParts>
    <vt:vector size="68" baseType="lpstr">
      <vt:lpstr>Arial</vt:lpstr>
      <vt:lpstr>DiamondGrid_16x9_TP103031012</vt:lpstr>
      <vt:lpstr>Você é um desenvolvedor de software acima da média?</vt:lpstr>
      <vt:lpstr>Apresentação do PowerPoint</vt:lpstr>
      <vt:lpstr>Apresentação do PowerPoint</vt:lpstr>
      <vt:lpstr>Você se considera um desenvolvedor de software ACIMA da média?</vt:lpstr>
      <vt:lpstr>Apresentação do PowerPoint</vt:lpstr>
      <vt:lpstr>0% = Código escrito por MIL MACACOS</vt:lpstr>
      <vt:lpstr>100% = Código impecável</vt:lpstr>
      <vt:lpstr>Afinal, programar é fácil !!!!!!</vt:lpstr>
      <vt:lpstr>Apresentação do PowerPoint</vt:lpstr>
      <vt:lpstr>Apresentação do PowerPoint</vt:lpstr>
      <vt:lpstr>Apresentação do PowerPoint</vt:lpstr>
      <vt:lpstr>Apresentação do PowerPoint</vt:lpstr>
      <vt:lpstr>Apresentação do PowerPoint</vt:lpstr>
      <vt:lpstr>Apresentação do PowerPoint</vt:lpstr>
      <vt:lpstr>No desenvolvimento de software mudanças são naturais em qualquer etapa !</vt:lpstr>
      <vt:lpstr>Apresentação do PowerPoint</vt:lpstr>
      <vt:lpstr>Qual o custo para construir outro edifício igual ao lado?</vt:lpstr>
      <vt:lpstr>Para copiar o software, qual o custo?</vt:lpstr>
      <vt:lpstr>Apresentação do PowerPoint</vt:lpstr>
      <vt:lpstr>Desenvolvimento de software é aprendizado !!!!</vt:lpstr>
      <vt:lpstr>Afinal, programar é fácil !!!!!!</vt:lpstr>
      <vt:lpstr>Apresentação do PowerPoint</vt:lpstr>
      <vt:lpstr>Apresentação do PowerPoint</vt:lpstr>
      <vt:lpstr>1 ano depois .......</vt:lpstr>
      <vt:lpstr>Apresentação do PowerPoint</vt:lpstr>
      <vt:lpstr>Vamos contratar programadores, afinal o problema é produtividade !</vt:lpstr>
      <vt:lpstr>Apresentação do PowerPoint</vt:lpstr>
      <vt:lpstr>6 meses depois .......</vt:lpstr>
      <vt:lpstr>Apresentação do PowerPoint</vt:lpstr>
      <vt:lpstr>Apresentação do PowerPoint</vt:lpstr>
      <vt:lpstr>Apresentação do PowerPoint</vt:lpstr>
      <vt:lpstr>Afinal, programar é fácil !!!!!!</vt:lpstr>
      <vt:lpstr>De quem é a culpa?</vt:lpstr>
      <vt:lpstr>Apresentação do PowerPoint</vt:lpstr>
      <vt:lpstr>O que é legado?</vt:lpstr>
      <vt:lpstr>O que é legado?</vt:lpstr>
      <vt:lpstr>O que é legado?</vt:lpstr>
      <vt:lpstr>Qual o custo do legado?</vt:lpstr>
      <vt:lpstr>Qual o custo do legado?</vt:lpstr>
      <vt:lpstr>Apresentação do PowerPoint</vt:lpstr>
      <vt:lpstr>Apresentação do PowerPoint</vt:lpstr>
      <vt:lpstr>Apresentação do PowerPoint</vt:lpstr>
      <vt:lpstr>time novo!</vt:lpstr>
      <vt:lpstr>Mas o que realmente houve?</vt:lpstr>
      <vt:lpstr>maior qualidade  =  menor produtividade</vt:lpstr>
      <vt:lpstr>Apresentação do PowerPoint</vt:lpstr>
      <vt:lpstr>Apresentação do PowerPoint</vt:lpstr>
      <vt:lpstr>Qual grau de qualidade do seu código?</vt:lpstr>
      <vt:lpstr>Times altamente produtivos são formados por pessoas que querem aprender constantemente!</vt:lpstr>
      <vt:lpstr>Apresentação do PowerPoint</vt:lpstr>
      <vt:lpstr>Apresentação do PowerPoint</vt:lpstr>
      <vt:lpstr>(Refactoring == Coragem )</vt:lpstr>
      <vt:lpstr>Quais as características de profissionais acima da média?</vt:lpstr>
      <vt:lpstr>Iniciativa</vt:lpstr>
      <vt:lpstr>Cooperação e não competição</vt:lpstr>
      <vt:lpstr>Ensina</vt:lpstr>
      <vt:lpstr>Gosta de compartilhar conhecimento</vt:lpstr>
      <vt:lpstr>São apaixonados pelo que fazem</vt:lpstr>
      <vt:lpstr>Produtividade  !=  Esforço</vt:lpstr>
      <vt:lpstr>O time deveria se perguntar frequentemente</vt:lpstr>
      <vt:lpstr>Estamos amadurecendo?</vt:lpstr>
      <vt:lpstr>Estamos desenvolvendo software com mais qualidade?</vt:lpstr>
      <vt:lpstr>Dominamos ou estamos no caminho de dominar as ferramentas e tecnologias que utilizamos?</vt:lpstr>
      <vt:lpstr>Porque no final, você se considera um desenvolvedor de software ACIMA da média?</vt:lpstr>
      <vt:lpstr>Apresentação do PowerPoint</vt:lpstr>
      <vt:lpstr>Referências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2014-06-13T20:24:41Z</dcterms:created>
  <dcterms:modified xsi:type="dcterms:W3CDTF">2016-12-16T21:08:15Z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